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55" r:id="rId2"/>
    <p:sldId id="584" r:id="rId3"/>
    <p:sldId id="592" r:id="rId4"/>
    <p:sldId id="591" r:id="rId5"/>
    <p:sldId id="554" r:id="rId6"/>
    <p:sldId id="583" r:id="rId7"/>
    <p:sldId id="596" r:id="rId8"/>
    <p:sldId id="547" r:id="rId9"/>
    <p:sldId id="597" r:id="rId10"/>
    <p:sldId id="600" r:id="rId11"/>
    <p:sldId id="601" r:id="rId12"/>
    <p:sldId id="602" r:id="rId13"/>
    <p:sldId id="585" r:id="rId14"/>
    <p:sldId id="587" r:id="rId15"/>
    <p:sldId id="588" r:id="rId16"/>
    <p:sldId id="589" r:id="rId17"/>
    <p:sldId id="590" r:id="rId18"/>
    <p:sldId id="595" r:id="rId19"/>
    <p:sldId id="599" r:id="rId20"/>
    <p:sldId id="598" r:id="rId21"/>
    <p:sldId id="586" r:id="rId22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FDE"/>
    <a:srgbClr val="C9DEF7"/>
    <a:srgbClr val="1A4164"/>
    <a:srgbClr val="BC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8452" autoAdjust="0"/>
  </p:normalViewPr>
  <p:slideViewPr>
    <p:cSldViewPr snapToGrid="0">
      <p:cViewPr>
        <p:scale>
          <a:sx n="94" d="100"/>
          <a:sy n="94" d="100"/>
        </p:scale>
        <p:origin x="-114" y="-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osovaIM\Desktop\&#1040;&#1084;&#1086;&#1089;&#1086;&#1074;&#1072;\13%20&#1055;&#1056;&#1045;&#1047;&#1067;\01%202018%20&#1057;&#1054;&#1062;&#1048;&#1040;&#1051;&#1050;&#1040;\&#1075;&#1086;%20&#1101;&#1083;&#1077;&#1082;&#1090;&#1088;&#1086;&#1089;&#1090;&#1072;&#1083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osovaIM\Desktop\&#1040;&#1084;&#1086;&#1089;&#1086;&#1074;&#1072;\13%20&#1055;&#1056;&#1045;&#1047;&#1067;\01%202018%20&#1057;&#1054;&#1062;&#1048;&#1040;&#1051;&#1050;&#1040;\&#1075;&#1086;%20&#1101;&#1083;&#1077;&#1082;&#1090;&#1088;&#1086;&#1089;&#1090;&#1072;&#1083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Электросталь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каждый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376-й ребенок  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всего 19 из 7142)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86753011453357E-2"/>
          <c:y val="0.38556713532638548"/>
          <c:w val="0.9694132469885467"/>
          <c:h val="0.538957148054282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электр!$A$1:$A$2</c:f>
              <c:numCache>
                <c:formatCode>General</c:formatCode>
                <c:ptCount val="2"/>
                <c:pt idx="0">
                  <c:v>60</c:v>
                </c:pt>
                <c:pt idx="1">
                  <c:v>7142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го Котельники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каждый 6-й ребенок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(347 человек из 2172)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31787489063867047"/>
          <c:y val="2.777777777777780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88888888888889"/>
          <c:y val="0.29333333333333333"/>
          <c:w val="0.63055555555555565"/>
          <c:h val="0.359444444444444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Лист2!$A$1:$A$2</c:f>
              <c:numCache>
                <c:formatCode>General</c:formatCode>
                <c:ptCount val="2"/>
                <c:pt idx="0">
                  <c:v>347</c:v>
                </c:pt>
                <c:pt idx="1">
                  <c:v>2172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482E9-8518-4CC9-86DA-DDD585788C0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C8AEB9-91B4-44B4-A30B-8B60A14F6D5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chemeClr val="tx2"/>
              </a:solidFill>
            </a:rPr>
            <a:t>Соци</a:t>
          </a:r>
          <a:r>
            <a:rPr lang="ru-RU" altLang="ru-RU" sz="2600" b="1" dirty="0" smtClean="0">
              <a:solidFill>
                <a:schemeClr val="tx2"/>
              </a:solidFill>
              <a:latin typeface="+mn-lt"/>
            </a:rPr>
            <a:t>а</a:t>
          </a:r>
          <a:r>
            <a:rPr lang="ru-RU" sz="2600" b="1" dirty="0" smtClean="0">
              <a:solidFill>
                <a:schemeClr val="tx2"/>
              </a:solidFill>
            </a:rPr>
            <a:t>льная</a:t>
          </a:r>
          <a:endParaRPr lang="ru-RU" sz="2600" b="1" dirty="0">
            <a:solidFill>
              <a:schemeClr val="tx2"/>
            </a:solidFill>
          </a:endParaRPr>
        </a:p>
      </dgm:t>
    </dgm:pt>
    <dgm:pt modelId="{55092B6E-2DAB-40E3-8E81-9FF6BD44920E}" type="parTrans" cxnId="{43F714AF-CE59-4E26-B85E-A1479257919E}">
      <dgm:prSet/>
      <dgm:spPr/>
      <dgm:t>
        <a:bodyPr/>
        <a:lstStyle/>
        <a:p>
          <a:endParaRPr lang="ru-RU"/>
        </a:p>
      </dgm:t>
    </dgm:pt>
    <dgm:pt modelId="{941C3B44-4DB0-48F4-A273-2FA1A8FECD7B}" type="sibTrans" cxnId="{43F714AF-CE59-4E26-B85E-A1479257919E}">
      <dgm:prSet/>
      <dgm:spPr/>
      <dgm:t>
        <a:bodyPr/>
        <a:lstStyle/>
        <a:p>
          <a:endParaRPr lang="ru-RU"/>
        </a:p>
      </dgm:t>
    </dgm:pt>
    <dgm:pt modelId="{6EA5510B-1BE0-4302-BB5E-1AEC91AA68A1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Обеспечение занятости  социально уязвимых и малоимущих групп граждан и оказание им услуг</a:t>
          </a:r>
          <a:endParaRPr lang="ru-RU" sz="1800" b="1" dirty="0">
            <a:solidFill>
              <a:schemeClr val="tx2"/>
            </a:solidFill>
          </a:endParaRPr>
        </a:p>
      </dgm:t>
    </dgm:pt>
    <dgm:pt modelId="{92E5E572-C52F-4825-B699-89EFA6214794}" type="parTrans" cxnId="{B6CC2957-48DA-492A-856D-75B8F1C1F811}">
      <dgm:prSet/>
      <dgm:spPr/>
      <dgm:t>
        <a:bodyPr/>
        <a:lstStyle/>
        <a:p>
          <a:endParaRPr lang="ru-RU"/>
        </a:p>
      </dgm:t>
    </dgm:pt>
    <dgm:pt modelId="{BBC849DB-B08A-4548-8323-38EED895AF8C}" type="sibTrans" cxnId="{B6CC2957-48DA-492A-856D-75B8F1C1F811}">
      <dgm:prSet/>
      <dgm:spPr/>
      <dgm:t>
        <a:bodyPr/>
        <a:lstStyle/>
        <a:p>
          <a:endParaRPr lang="ru-RU"/>
        </a:p>
      </dgm:t>
    </dgm:pt>
    <dgm:pt modelId="{F806F4C8-FEDD-4634-ADFB-726D588ECB34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Создание новых рабочих мест</a:t>
          </a:r>
          <a:endParaRPr lang="ru-RU" sz="1800" b="1" dirty="0">
            <a:solidFill>
              <a:schemeClr val="tx2"/>
            </a:solidFill>
          </a:endParaRPr>
        </a:p>
      </dgm:t>
    </dgm:pt>
    <dgm:pt modelId="{6DB11303-A39C-45DA-83D5-EA68D72369FA}" type="parTrans" cxnId="{3F43DEFE-D637-48C5-A779-89B4F0FE9C46}">
      <dgm:prSet/>
      <dgm:spPr/>
      <dgm:t>
        <a:bodyPr/>
        <a:lstStyle/>
        <a:p>
          <a:endParaRPr lang="ru-RU"/>
        </a:p>
      </dgm:t>
    </dgm:pt>
    <dgm:pt modelId="{5BB734EB-7B2E-4958-9954-A9C685501ACD}" type="sibTrans" cxnId="{3F43DEFE-D637-48C5-A779-89B4F0FE9C46}">
      <dgm:prSet/>
      <dgm:spPr/>
      <dgm:t>
        <a:bodyPr/>
        <a:lstStyle/>
        <a:p>
          <a:endParaRPr lang="ru-RU"/>
        </a:p>
      </dgm:t>
    </dgm:pt>
    <dgm:pt modelId="{FFE06A81-C743-4E32-9EDE-A0476EC9930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chemeClr val="tx2"/>
              </a:solidFill>
            </a:rPr>
            <a:t>Экономическая</a:t>
          </a:r>
          <a:endParaRPr lang="ru-RU" sz="2600" b="1" dirty="0">
            <a:solidFill>
              <a:schemeClr val="tx2"/>
            </a:solidFill>
          </a:endParaRPr>
        </a:p>
      </dgm:t>
    </dgm:pt>
    <dgm:pt modelId="{2927A8EE-A218-467D-B7FF-C215D37ADE2E}" type="parTrans" cxnId="{9AEC6008-B9C6-47E3-B332-A4C27BC512DF}">
      <dgm:prSet/>
      <dgm:spPr/>
      <dgm:t>
        <a:bodyPr/>
        <a:lstStyle/>
        <a:p>
          <a:endParaRPr lang="ru-RU"/>
        </a:p>
      </dgm:t>
    </dgm:pt>
    <dgm:pt modelId="{7D3B54D5-4A92-4DB2-8C27-25B715539FF9}" type="sibTrans" cxnId="{9AEC6008-B9C6-47E3-B332-A4C27BC512DF}">
      <dgm:prSet/>
      <dgm:spPr/>
      <dgm:t>
        <a:bodyPr/>
        <a:lstStyle/>
        <a:p>
          <a:endParaRPr lang="ru-RU"/>
        </a:p>
      </dgm:t>
    </dgm:pt>
    <dgm:pt modelId="{662DF40F-4DEB-4D9F-8DC1-E63BA3815BC9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Увеличение выручки от реализации, производительности труда</a:t>
          </a:r>
          <a:endParaRPr lang="ru-RU" sz="1800" b="1" dirty="0">
            <a:solidFill>
              <a:schemeClr val="tx2"/>
            </a:solidFill>
          </a:endParaRPr>
        </a:p>
      </dgm:t>
    </dgm:pt>
    <dgm:pt modelId="{545B5749-8C20-4CA2-82F1-011A92AEAD2E}" type="parTrans" cxnId="{096C87EA-2025-4BCC-9BB6-9C88FE2C2DE3}">
      <dgm:prSet/>
      <dgm:spPr/>
      <dgm:t>
        <a:bodyPr/>
        <a:lstStyle/>
        <a:p>
          <a:endParaRPr lang="ru-RU"/>
        </a:p>
      </dgm:t>
    </dgm:pt>
    <dgm:pt modelId="{7B405BA6-A8FA-4DE2-BB7C-B384AC1FDB03}" type="sibTrans" cxnId="{096C87EA-2025-4BCC-9BB6-9C88FE2C2DE3}">
      <dgm:prSet/>
      <dgm:spPr/>
      <dgm:t>
        <a:bodyPr/>
        <a:lstStyle/>
        <a:p>
          <a:endParaRPr lang="ru-RU"/>
        </a:p>
      </dgm:t>
    </dgm:pt>
    <dgm:pt modelId="{966ABF53-DA41-4B1B-BEC9-7C19F5D5AC7B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Увеличение количества субъектов МСП и рост доли МСП в обороте предприятий по экономике в целом</a:t>
          </a:r>
          <a:endParaRPr lang="ru-RU" sz="1800" b="1" dirty="0">
            <a:solidFill>
              <a:schemeClr val="tx2"/>
            </a:solidFill>
          </a:endParaRPr>
        </a:p>
      </dgm:t>
    </dgm:pt>
    <dgm:pt modelId="{8527877B-2D9B-484C-B609-EDC91FB66279}" type="parTrans" cxnId="{D5DF5C9F-6516-40A8-92FB-2F74C4805330}">
      <dgm:prSet/>
      <dgm:spPr/>
      <dgm:t>
        <a:bodyPr/>
        <a:lstStyle/>
        <a:p>
          <a:endParaRPr lang="ru-RU"/>
        </a:p>
      </dgm:t>
    </dgm:pt>
    <dgm:pt modelId="{AA02BE9E-8320-41F4-9A2E-677FF76142C1}" type="sibTrans" cxnId="{D5DF5C9F-6516-40A8-92FB-2F74C4805330}">
      <dgm:prSet/>
      <dgm:spPr/>
      <dgm:t>
        <a:bodyPr/>
        <a:lstStyle/>
        <a:p>
          <a:endParaRPr lang="ru-RU"/>
        </a:p>
      </dgm:t>
    </dgm:pt>
    <dgm:pt modelId="{2730ABD6-1C6F-4E8A-8FDF-9ABF1648C6E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600" dirty="0" smtClean="0"/>
        </a:p>
        <a:p>
          <a:r>
            <a:rPr lang="ru-RU" sz="2600" b="1" dirty="0" smtClean="0">
              <a:solidFill>
                <a:schemeClr val="tx2"/>
              </a:solidFill>
            </a:rPr>
            <a:t>Политическая</a:t>
          </a:r>
        </a:p>
        <a:p>
          <a:endParaRPr lang="ru-RU" sz="1600" dirty="0"/>
        </a:p>
      </dgm:t>
    </dgm:pt>
    <dgm:pt modelId="{7012D2D1-E26B-4879-96E9-070C138F38A9}" type="parTrans" cxnId="{9019F3FC-F91D-4911-BCDA-5B96014F0B00}">
      <dgm:prSet/>
      <dgm:spPr/>
      <dgm:t>
        <a:bodyPr/>
        <a:lstStyle/>
        <a:p>
          <a:endParaRPr lang="ru-RU"/>
        </a:p>
      </dgm:t>
    </dgm:pt>
    <dgm:pt modelId="{2710C5D7-5638-4707-8807-BC38B8F17D22}" type="sibTrans" cxnId="{9019F3FC-F91D-4911-BCDA-5B96014F0B00}">
      <dgm:prSet/>
      <dgm:spPr/>
      <dgm:t>
        <a:bodyPr/>
        <a:lstStyle/>
        <a:p>
          <a:endParaRPr lang="ru-RU"/>
        </a:p>
      </dgm:t>
    </dgm:pt>
    <dgm:pt modelId="{52C357D8-8B6C-4052-AF68-EEB4D74BFF33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Создание благоприятных условий для развития социального бизнеса</a:t>
          </a:r>
          <a:endParaRPr lang="ru-RU" sz="1800" b="1" dirty="0">
            <a:solidFill>
              <a:schemeClr val="tx2"/>
            </a:solidFill>
          </a:endParaRPr>
        </a:p>
      </dgm:t>
    </dgm:pt>
    <dgm:pt modelId="{8EE90D77-AAF6-4F68-B004-D6DBF9B7EA02}" type="parTrans" cxnId="{58A6548B-EC99-4F3C-B1A7-1CF3C41549C1}">
      <dgm:prSet/>
      <dgm:spPr/>
      <dgm:t>
        <a:bodyPr/>
        <a:lstStyle/>
        <a:p>
          <a:endParaRPr lang="ru-RU"/>
        </a:p>
      </dgm:t>
    </dgm:pt>
    <dgm:pt modelId="{B12844B0-E9F4-4CFF-BEC0-200DC7234630}" type="sibTrans" cxnId="{58A6548B-EC99-4F3C-B1A7-1CF3C41549C1}">
      <dgm:prSet/>
      <dgm:spPr/>
      <dgm:t>
        <a:bodyPr/>
        <a:lstStyle/>
        <a:p>
          <a:endParaRPr lang="ru-RU"/>
        </a:p>
      </dgm:t>
    </dgm:pt>
    <dgm:pt modelId="{2E87B01D-7083-4457-83EA-42FE9D54ECB7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Социальная адаптация и социальная реабилитация незащищенных групп граждан</a:t>
          </a:r>
          <a:endParaRPr lang="ru-RU" sz="1800" b="1" dirty="0">
            <a:solidFill>
              <a:schemeClr val="tx2"/>
            </a:solidFill>
          </a:endParaRPr>
        </a:p>
      </dgm:t>
    </dgm:pt>
    <dgm:pt modelId="{8A69CD1F-33A4-4A07-A355-B2D317F1B597}" type="parTrans" cxnId="{6AC0FB2F-C5EA-4E33-9F8C-4779CE88EE8A}">
      <dgm:prSet/>
      <dgm:spPr/>
      <dgm:t>
        <a:bodyPr/>
        <a:lstStyle/>
        <a:p>
          <a:endParaRPr lang="ru-RU"/>
        </a:p>
      </dgm:t>
    </dgm:pt>
    <dgm:pt modelId="{47DF1A90-E510-46CE-ADB4-EAF73C127866}" type="sibTrans" cxnId="{6AC0FB2F-C5EA-4E33-9F8C-4779CE88EE8A}">
      <dgm:prSet/>
      <dgm:spPr/>
      <dgm:t>
        <a:bodyPr/>
        <a:lstStyle/>
        <a:p>
          <a:endParaRPr lang="ru-RU"/>
        </a:p>
      </dgm:t>
    </dgm:pt>
    <dgm:pt modelId="{38C82083-BB23-48D9-A4A9-F514C12991AC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Увеличение заработной платы</a:t>
          </a:r>
          <a:endParaRPr lang="ru-RU" sz="1800" b="1" dirty="0">
            <a:solidFill>
              <a:schemeClr val="tx2"/>
            </a:solidFill>
          </a:endParaRPr>
        </a:p>
      </dgm:t>
    </dgm:pt>
    <dgm:pt modelId="{A4A580F5-B9E2-4023-86BD-205B87285296}" type="parTrans" cxnId="{74DD4C8D-72EE-4F7E-A399-A361A3D0F22C}">
      <dgm:prSet/>
      <dgm:spPr/>
      <dgm:t>
        <a:bodyPr/>
        <a:lstStyle/>
        <a:p>
          <a:endParaRPr lang="ru-RU"/>
        </a:p>
      </dgm:t>
    </dgm:pt>
    <dgm:pt modelId="{D1536A53-483E-4F7B-B5BD-97DE6091EBFA}" type="sibTrans" cxnId="{74DD4C8D-72EE-4F7E-A399-A361A3D0F22C}">
      <dgm:prSet/>
      <dgm:spPr/>
      <dgm:t>
        <a:bodyPr/>
        <a:lstStyle/>
        <a:p>
          <a:endParaRPr lang="ru-RU"/>
        </a:p>
      </dgm:t>
    </dgm:pt>
    <dgm:pt modelId="{AC165600-9F70-47A8-BC41-0652C19FDE2F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Развитие конкурентной среды в социальной сфере</a:t>
          </a:r>
          <a:endParaRPr lang="ru-RU" sz="1800" b="1" dirty="0">
            <a:solidFill>
              <a:schemeClr val="tx2"/>
            </a:solidFill>
          </a:endParaRPr>
        </a:p>
      </dgm:t>
    </dgm:pt>
    <dgm:pt modelId="{91808F77-4E83-4EFB-AD16-F3325BE281A6}" type="parTrans" cxnId="{BEC25280-C357-4403-8E91-34CEE6F4FAEC}">
      <dgm:prSet/>
      <dgm:spPr/>
      <dgm:t>
        <a:bodyPr/>
        <a:lstStyle/>
        <a:p>
          <a:endParaRPr lang="ru-RU"/>
        </a:p>
      </dgm:t>
    </dgm:pt>
    <dgm:pt modelId="{F67FBB88-3806-4C43-959E-517D30044298}" type="sibTrans" cxnId="{BEC25280-C357-4403-8E91-34CEE6F4FAEC}">
      <dgm:prSet/>
      <dgm:spPr/>
      <dgm:t>
        <a:bodyPr/>
        <a:lstStyle/>
        <a:p>
          <a:endParaRPr lang="ru-RU"/>
        </a:p>
      </dgm:t>
    </dgm:pt>
    <dgm:pt modelId="{D0D69791-8CC1-4405-8DAB-7E9E69C40D78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Сохранение рабочих мест</a:t>
          </a:r>
          <a:endParaRPr lang="ru-RU" sz="1800" b="1" dirty="0">
            <a:solidFill>
              <a:schemeClr val="tx2"/>
            </a:solidFill>
          </a:endParaRPr>
        </a:p>
      </dgm:t>
    </dgm:pt>
    <dgm:pt modelId="{4706EC4F-5CE6-4A36-83CD-D49C40C2CDB8}" type="parTrans" cxnId="{5D27AEE0-49F6-48A2-91EF-F3A29BCD0AA3}">
      <dgm:prSet/>
      <dgm:spPr/>
      <dgm:t>
        <a:bodyPr/>
        <a:lstStyle/>
        <a:p>
          <a:endParaRPr lang="ru-RU"/>
        </a:p>
      </dgm:t>
    </dgm:pt>
    <dgm:pt modelId="{03D0B83B-513F-46B5-93A0-95D955454880}" type="sibTrans" cxnId="{5D27AEE0-49F6-48A2-91EF-F3A29BCD0AA3}">
      <dgm:prSet/>
      <dgm:spPr/>
      <dgm:t>
        <a:bodyPr/>
        <a:lstStyle/>
        <a:p>
          <a:endParaRPr lang="ru-RU"/>
        </a:p>
      </dgm:t>
    </dgm:pt>
    <dgm:pt modelId="{240CF3EB-E88F-4D84-97A4-0E55227321CB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Снижение затрат бюджетных ресурсов на отрасль </a:t>
          </a:r>
        </a:p>
      </dgm:t>
    </dgm:pt>
    <dgm:pt modelId="{62BAC735-0BE4-4D4A-8271-507585411C28}" type="parTrans" cxnId="{8612FD02-F21A-4EA5-A20B-004BF0D866FD}">
      <dgm:prSet/>
      <dgm:spPr/>
      <dgm:t>
        <a:bodyPr/>
        <a:lstStyle/>
        <a:p>
          <a:endParaRPr lang="ru-RU"/>
        </a:p>
      </dgm:t>
    </dgm:pt>
    <dgm:pt modelId="{0604B551-2AC3-43F8-AC13-2BA406D58863}" type="sibTrans" cxnId="{8612FD02-F21A-4EA5-A20B-004BF0D866FD}">
      <dgm:prSet/>
      <dgm:spPr/>
      <dgm:t>
        <a:bodyPr/>
        <a:lstStyle/>
        <a:p>
          <a:endParaRPr lang="ru-RU"/>
        </a:p>
      </dgm:t>
    </dgm:pt>
    <dgm:pt modelId="{E4D05B45-80B5-4F14-A9F1-70708924024F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Улучшение социального климата</a:t>
          </a:r>
          <a:endParaRPr lang="ru-RU" sz="1800" b="1" dirty="0">
            <a:solidFill>
              <a:schemeClr val="tx2"/>
            </a:solidFill>
          </a:endParaRPr>
        </a:p>
      </dgm:t>
    </dgm:pt>
    <dgm:pt modelId="{5CE206E0-603A-4C43-8B9B-C567D230B133}" type="parTrans" cxnId="{033575D0-C033-4BF2-8A5C-21B1204B89BD}">
      <dgm:prSet/>
      <dgm:spPr/>
      <dgm:t>
        <a:bodyPr/>
        <a:lstStyle/>
        <a:p>
          <a:endParaRPr lang="ru-RU"/>
        </a:p>
      </dgm:t>
    </dgm:pt>
    <dgm:pt modelId="{AB0D510E-07BF-413E-8C4B-0804E898B65B}" type="sibTrans" cxnId="{033575D0-C033-4BF2-8A5C-21B1204B89BD}">
      <dgm:prSet/>
      <dgm:spPr/>
      <dgm:t>
        <a:bodyPr/>
        <a:lstStyle/>
        <a:p>
          <a:endParaRPr lang="ru-RU"/>
        </a:p>
      </dgm:t>
    </dgm:pt>
    <dgm:pt modelId="{E2C4F894-104F-4741-9F75-A80E92E56F67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Повышение качества жизни и снятие социальной напряженности</a:t>
          </a:r>
          <a:endParaRPr lang="ru-RU" sz="1800" b="1" dirty="0">
            <a:solidFill>
              <a:schemeClr val="tx2"/>
            </a:solidFill>
          </a:endParaRPr>
        </a:p>
      </dgm:t>
    </dgm:pt>
    <dgm:pt modelId="{00BADF4B-0BED-4732-870A-70D87394B350}" type="parTrans" cxnId="{AAD9825B-A566-4D18-9C9E-4C3A0FD44BF7}">
      <dgm:prSet/>
      <dgm:spPr/>
      <dgm:t>
        <a:bodyPr/>
        <a:lstStyle/>
        <a:p>
          <a:endParaRPr lang="ru-RU"/>
        </a:p>
      </dgm:t>
    </dgm:pt>
    <dgm:pt modelId="{6C8B1B54-E81A-4504-9653-B1BD8B451264}" type="sibTrans" cxnId="{AAD9825B-A566-4D18-9C9E-4C3A0FD44BF7}">
      <dgm:prSet/>
      <dgm:spPr/>
      <dgm:t>
        <a:bodyPr/>
        <a:lstStyle/>
        <a:p>
          <a:endParaRPr lang="ru-RU"/>
        </a:p>
      </dgm:t>
    </dgm:pt>
    <dgm:pt modelId="{685508F6-85F4-4456-BE8E-8BDEE918BDF0}" type="pres">
      <dgm:prSet presAssocID="{827482E9-8518-4CC9-86DA-DDD585788C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5DFA6-C5FF-4F3A-9743-6E454B386742}" type="pres">
      <dgm:prSet presAssocID="{65C8AEB9-91B4-44B4-A30B-8B60A14F6D53}" presName="composite" presStyleCnt="0"/>
      <dgm:spPr/>
    </dgm:pt>
    <dgm:pt modelId="{1CFBB95E-DC86-4825-8DA7-91FBFC5E652E}" type="pres">
      <dgm:prSet presAssocID="{65C8AEB9-91B4-44B4-A30B-8B60A14F6D53}" presName="parTx" presStyleLbl="alignNode1" presStyleIdx="0" presStyleCnt="3" custScaleX="102625" custScaleY="100000" custLinFactNeighborX="-1524" custLinFactNeighborY="-55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4D339-B332-4CF5-9333-92841920812E}" type="pres">
      <dgm:prSet presAssocID="{65C8AEB9-91B4-44B4-A30B-8B60A14F6D5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B3F34-46EA-4241-933C-E55E27B3C868}" type="pres">
      <dgm:prSet presAssocID="{941C3B44-4DB0-48F4-A273-2FA1A8FECD7B}" presName="space" presStyleCnt="0"/>
      <dgm:spPr/>
    </dgm:pt>
    <dgm:pt modelId="{CA5AE9AC-4538-4C6A-8A52-AE03D72A0E7C}" type="pres">
      <dgm:prSet presAssocID="{FFE06A81-C743-4E32-9EDE-A0476EC99307}" presName="composite" presStyleCnt="0"/>
      <dgm:spPr/>
    </dgm:pt>
    <dgm:pt modelId="{B03E1F05-3DC6-4CBA-BC81-66EC47E8BBAE}" type="pres">
      <dgm:prSet presAssocID="{FFE06A81-C743-4E32-9EDE-A0476EC99307}" presName="parTx" presStyleLbl="alignNode1" presStyleIdx="1" presStyleCnt="3" custScaleX="110402" custScaleY="99573" custLinFactNeighborX="1739" custLinFactNeighborY="-6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58777-4D53-4883-94D4-40507F9F8F87}" type="pres">
      <dgm:prSet presAssocID="{FFE06A81-C743-4E32-9EDE-A0476EC99307}" presName="desTx" presStyleLbl="alignAccFollowNode1" presStyleIdx="1" presStyleCnt="3" custLinFactNeighborX="1167" custLinFactNeighborY="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34474-AE35-47C1-AC75-0CCE19C67ED5}" type="pres">
      <dgm:prSet presAssocID="{7D3B54D5-4A92-4DB2-8C27-25B715539FF9}" presName="space" presStyleCnt="0"/>
      <dgm:spPr/>
    </dgm:pt>
    <dgm:pt modelId="{5E73751C-79D9-413C-A9EA-6E1C346F81AA}" type="pres">
      <dgm:prSet presAssocID="{2730ABD6-1C6F-4E8A-8FDF-9ABF1648C6E8}" presName="composite" presStyleCnt="0"/>
      <dgm:spPr/>
    </dgm:pt>
    <dgm:pt modelId="{73568DDD-1F9F-4D64-9778-10683A5D70CE}" type="pres">
      <dgm:prSet presAssocID="{2730ABD6-1C6F-4E8A-8FDF-9ABF1648C6E8}" presName="parTx" presStyleLbl="alignNode1" presStyleIdx="2" presStyleCnt="3" custLinFactNeighborX="-1944" custLinFactNeighborY="-6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55B8B-ADC2-4631-9FF1-D675CC74B323}" type="pres">
      <dgm:prSet presAssocID="{2730ABD6-1C6F-4E8A-8FDF-9ABF1648C6E8}" presName="desTx" presStyleLbl="alignAccFollowNode1" presStyleIdx="2" presStyleCnt="3" custLinFactNeighborX="-145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9975C-05A1-49AE-864F-3EFD836293A2}" type="presOf" srcId="{662DF40F-4DEB-4D9F-8DC1-E63BA3815BC9}" destId="{2A558777-4D53-4883-94D4-40507F9F8F87}" srcOrd="0" destOrd="0" presId="urn:microsoft.com/office/officeart/2005/8/layout/hList1"/>
    <dgm:cxn modelId="{F96554F5-3957-4383-8D34-DBC1C3246A99}" type="presOf" srcId="{52C357D8-8B6C-4052-AF68-EEB4D74BFF33}" destId="{2B355B8B-ADC2-4631-9FF1-D675CC74B323}" srcOrd="0" destOrd="0" presId="urn:microsoft.com/office/officeart/2005/8/layout/hList1"/>
    <dgm:cxn modelId="{9AEC6008-B9C6-47E3-B332-A4C27BC512DF}" srcId="{827482E9-8518-4CC9-86DA-DDD585788C0F}" destId="{FFE06A81-C743-4E32-9EDE-A0476EC99307}" srcOrd="1" destOrd="0" parTransId="{2927A8EE-A218-467D-B7FF-C215D37ADE2E}" sibTransId="{7D3B54D5-4A92-4DB2-8C27-25B715539FF9}"/>
    <dgm:cxn modelId="{A679A944-248A-4250-8BB4-AC770C1BEDDF}" type="presOf" srcId="{2730ABD6-1C6F-4E8A-8FDF-9ABF1648C6E8}" destId="{73568DDD-1F9F-4D64-9778-10683A5D70CE}" srcOrd="0" destOrd="0" presId="urn:microsoft.com/office/officeart/2005/8/layout/hList1"/>
    <dgm:cxn modelId="{AAD9825B-A566-4D18-9C9E-4C3A0FD44BF7}" srcId="{2730ABD6-1C6F-4E8A-8FDF-9ABF1648C6E8}" destId="{E2C4F894-104F-4741-9F75-A80E92E56F67}" srcOrd="2" destOrd="0" parTransId="{00BADF4B-0BED-4732-870A-70D87394B350}" sibTransId="{6C8B1B54-E81A-4504-9653-B1BD8B451264}"/>
    <dgm:cxn modelId="{7DF6F556-AAA1-450B-B031-2B0BCBD16CB1}" type="presOf" srcId="{F806F4C8-FEDD-4634-ADFB-726D588ECB34}" destId="{F734D339-B332-4CF5-9333-92841920812E}" srcOrd="0" destOrd="2" presId="urn:microsoft.com/office/officeart/2005/8/layout/hList1"/>
    <dgm:cxn modelId="{74DD4C8D-72EE-4F7E-A399-A361A3D0F22C}" srcId="{65C8AEB9-91B4-44B4-A30B-8B60A14F6D53}" destId="{38C82083-BB23-48D9-A4A9-F514C12991AC}" srcOrd="3" destOrd="0" parTransId="{A4A580F5-B9E2-4023-86BD-205B87285296}" sibTransId="{D1536A53-483E-4F7B-B5BD-97DE6091EBFA}"/>
    <dgm:cxn modelId="{2CBF14D5-7939-4839-B44E-C0F22576657E}" type="presOf" srcId="{D0D69791-8CC1-4405-8DAB-7E9E69C40D78}" destId="{F734D339-B332-4CF5-9333-92841920812E}" srcOrd="0" destOrd="1" presId="urn:microsoft.com/office/officeart/2005/8/layout/hList1"/>
    <dgm:cxn modelId="{67DCD7F9-E748-41C3-A50B-70A67A25A8AF}" type="presOf" srcId="{FFE06A81-C743-4E32-9EDE-A0476EC99307}" destId="{B03E1F05-3DC6-4CBA-BC81-66EC47E8BBAE}" srcOrd="0" destOrd="0" presId="urn:microsoft.com/office/officeart/2005/8/layout/hList1"/>
    <dgm:cxn modelId="{5D27AEE0-49F6-48A2-91EF-F3A29BCD0AA3}" srcId="{65C8AEB9-91B4-44B4-A30B-8B60A14F6D53}" destId="{D0D69791-8CC1-4405-8DAB-7E9E69C40D78}" srcOrd="1" destOrd="0" parTransId="{4706EC4F-5CE6-4A36-83CD-D49C40C2CDB8}" sibTransId="{03D0B83B-513F-46B5-93A0-95D955454880}"/>
    <dgm:cxn modelId="{603864CA-4BA2-4AB5-8750-07BF3507EC71}" type="presOf" srcId="{6EA5510B-1BE0-4302-BB5E-1AEC91AA68A1}" destId="{F734D339-B332-4CF5-9333-92841920812E}" srcOrd="0" destOrd="0" presId="urn:microsoft.com/office/officeart/2005/8/layout/hList1"/>
    <dgm:cxn modelId="{51DE2487-72BB-4CBD-9274-D975E774CD6A}" type="presOf" srcId="{38C82083-BB23-48D9-A4A9-F514C12991AC}" destId="{F734D339-B332-4CF5-9333-92841920812E}" srcOrd="0" destOrd="3" presId="urn:microsoft.com/office/officeart/2005/8/layout/hList1"/>
    <dgm:cxn modelId="{3F43DEFE-D637-48C5-A779-89B4F0FE9C46}" srcId="{65C8AEB9-91B4-44B4-A30B-8B60A14F6D53}" destId="{F806F4C8-FEDD-4634-ADFB-726D588ECB34}" srcOrd="2" destOrd="0" parTransId="{6DB11303-A39C-45DA-83D5-EA68D72369FA}" sibTransId="{5BB734EB-7B2E-4958-9954-A9C685501ACD}"/>
    <dgm:cxn modelId="{B6CC2957-48DA-492A-856D-75B8F1C1F811}" srcId="{65C8AEB9-91B4-44B4-A30B-8B60A14F6D53}" destId="{6EA5510B-1BE0-4302-BB5E-1AEC91AA68A1}" srcOrd="0" destOrd="0" parTransId="{92E5E572-C52F-4825-B699-89EFA6214794}" sibTransId="{BBC849DB-B08A-4548-8323-38EED895AF8C}"/>
    <dgm:cxn modelId="{5DDFD3E1-760C-407F-9D4C-3F3F1CB3E466}" type="presOf" srcId="{240CF3EB-E88F-4D84-97A4-0E55227321CB}" destId="{2A558777-4D53-4883-94D4-40507F9F8F87}" srcOrd="0" destOrd="2" presId="urn:microsoft.com/office/officeart/2005/8/layout/hList1"/>
    <dgm:cxn modelId="{D5DF5C9F-6516-40A8-92FB-2F74C4805330}" srcId="{FFE06A81-C743-4E32-9EDE-A0476EC99307}" destId="{966ABF53-DA41-4B1B-BEC9-7C19F5D5AC7B}" srcOrd="1" destOrd="0" parTransId="{8527877B-2D9B-484C-B609-EDC91FB66279}" sibTransId="{AA02BE9E-8320-41F4-9A2E-677FF76142C1}"/>
    <dgm:cxn modelId="{6AC0FB2F-C5EA-4E33-9F8C-4779CE88EE8A}" srcId="{65C8AEB9-91B4-44B4-A30B-8B60A14F6D53}" destId="{2E87B01D-7083-4457-83EA-42FE9D54ECB7}" srcOrd="4" destOrd="0" parTransId="{8A69CD1F-33A4-4A07-A355-B2D317F1B597}" sibTransId="{47DF1A90-E510-46CE-ADB4-EAF73C127866}"/>
    <dgm:cxn modelId="{743EE796-D2F7-46AB-81BD-66F45701A8FD}" type="presOf" srcId="{966ABF53-DA41-4B1B-BEC9-7C19F5D5AC7B}" destId="{2A558777-4D53-4883-94D4-40507F9F8F87}" srcOrd="0" destOrd="1" presId="urn:microsoft.com/office/officeart/2005/8/layout/hList1"/>
    <dgm:cxn modelId="{9019F3FC-F91D-4911-BCDA-5B96014F0B00}" srcId="{827482E9-8518-4CC9-86DA-DDD585788C0F}" destId="{2730ABD6-1C6F-4E8A-8FDF-9ABF1648C6E8}" srcOrd="2" destOrd="0" parTransId="{7012D2D1-E26B-4879-96E9-070C138F38A9}" sibTransId="{2710C5D7-5638-4707-8807-BC38B8F17D22}"/>
    <dgm:cxn modelId="{8612FD02-F21A-4EA5-A20B-004BF0D866FD}" srcId="{FFE06A81-C743-4E32-9EDE-A0476EC99307}" destId="{240CF3EB-E88F-4D84-97A4-0E55227321CB}" srcOrd="2" destOrd="0" parTransId="{62BAC735-0BE4-4D4A-8271-507585411C28}" sibTransId="{0604B551-2AC3-43F8-AC13-2BA406D58863}"/>
    <dgm:cxn modelId="{033575D0-C033-4BF2-8A5C-21B1204B89BD}" srcId="{2730ABD6-1C6F-4E8A-8FDF-9ABF1648C6E8}" destId="{E4D05B45-80B5-4F14-A9F1-70708924024F}" srcOrd="1" destOrd="0" parTransId="{5CE206E0-603A-4C43-8B9B-C567D230B133}" sibTransId="{AB0D510E-07BF-413E-8C4B-0804E898B65B}"/>
    <dgm:cxn modelId="{2B467105-D2C8-431D-BCCF-C3B7CFE532E2}" type="presOf" srcId="{E2C4F894-104F-4741-9F75-A80E92E56F67}" destId="{2B355B8B-ADC2-4631-9FF1-D675CC74B323}" srcOrd="0" destOrd="2" presId="urn:microsoft.com/office/officeart/2005/8/layout/hList1"/>
    <dgm:cxn modelId="{E458AD3D-A200-4FD2-AD53-76405880FBAC}" type="presOf" srcId="{2E87B01D-7083-4457-83EA-42FE9D54ECB7}" destId="{F734D339-B332-4CF5-9333-92841920812E}" srcOrd="0" destOrd="4" presId="urn:microsoft.com/office/officeart/2005/8/layout/hList1"/>
    <dgm:cxn modelId="{B5CF1C4B-0C8D-422E-85BA-EF1E2916E552}" type="presOf" srcId="{AC165600-9F70-47A8-BC41-0652C19FDE2F}" destId="{2A558777-4D53-4883-94D4-40507F9F8F87}" srcOrd="0" destOrd="3" presId="urn:microsoft.com/office/officeart/2005/8/layout/hList1"/>
    <dgm:cxn modelId="{F33938C8-3FB7-4E6F-BF15-26F3759782A7}" type="presOf" srcId="{E4D05B45-80B5-4F14-A9F1-70708924024F}" destId="{2B355B8B-ADC2-4631-9FF1-D675CC74B323}" srcOrd="0" destOrd="1" presId="urn:microsoft.com/office/officeart/2005/8/layout/hList1"/>
    <dgm:cxn modelId="{58A6548B-EC99-4F3C-B1A7-1CF3C41549C1}" srcId="{2730ABD6-1C6F-4E8A-8FDF-9ABF1648C6E8}" destId="{52C357D8-8B6C-4052-AF68-EEB4D74BFF33}" srcOrd="0" destOrd="0" parTransId="{8EE90D77-AAF6-4F68-B004-D6DBF9B7EA02}" sibTransId="{B12844B0-E9F4-4CFF-BEC0-200DC7234630}"/>
    <dgm:cxn modelId="{43F714AF-CE59-4E26-B85E-A1479257919E}" srcId="{827482E9-8518-4CC9-86DA-DDD585788C0F}" destId="{65C8AEB9-91B4-44B4-A30B-8B60A14F6D53}" srcOrd="0" destOrd="0" parTransId="{55092B6E-2DAB-40E3-8E81-9FF6BD44920E}" sibTransId="{941C3B44-4DB0-48F4-A273-2FA1A8FECD7B}"/>
    <dgm:cxn modelId="{BEC25280-C357-4403-8E91-34CEE6F4FAEC}" srcId="{FFE06A81-C743-4E32-9EDE-A0476EC99307}" destId="{AC165600-9F70-47A8-BC41-0652C19FDE2F}" srcOrd="3" destOrd="0" parTransId="{91808F77-4E83-4EFB-AD16-F3325BE281A6}" sibTransId="{F67FBB88-3806-4C43-959E-517D30044298}"/>
    <dgm:cxn modelId="{6AA088E1-2243-44AF-9819-38069CD74BE2}" type="presOf" srcId="{827482E9-8518-4CC9-86DA-DDD585788C0F}" destId="{685508F6-85F4-4456-BE8E-8BDEE918BDF0}" srcOrd="0" destOrd="0" presId="urn:microsoft.com/office/officeart/2005/8/layout/hList1"/>
    <dgm:cxn modelId="{1BF167A4-8049-4D64-854F-C41AAB632392}" type="presOf" srcId="{65C8AEB9-91B4-44B4-A30B-8B60A14F6D53}" destId="{1CFBB95E-DC86-4825-8DA7-91FBFC5E652E}" srcOrd="0" destOrd="0" presId="urn:microsoft.com/office/officeart/2005/8/layout/hList1"/>
    <dgm:cxn modelId="{096C87EA-2025-4BCC-9BB6-9C88FE2C2DE3}" srcId="{FFE06A81-C743-4E32-9EDE-A0476EC99307}" destId="{662DF40F-4DEB-4D9F-8DC1-E63BA3815BC9}" srcOrd="0" destOrd="0" parTransId="{545B5749-8C20-4CA2-82F1-011A92AEAD2E}" sibTransId="{7B405BA6-A8FA-4DE2-BB7C-B384AC1FDB03}"/>
    <dgm:cxn modelId="{1EE1E43D-A936-49AB-9D62-DE1407876979}" type="presParOf" srcId="{685508F6-85F4-4456-BE8E-8BDEE918BDF0}" destId="{E3C5DFA6-C5FF-4F3A-9743-6E454B386742}" srcOrd="0" destOrd="0" presId="urn:microsoft.com/office/officeart/2005/8/layout/hList1"/>
    <dgm:cxn modelId="{CD022297-22C2-4058-968F-36AC43B6C591}" type="presParOf" srcId="{E3C5DFA6-C5FF-4F3A-9743-6E454B386742}" destId="{1CFBB95E-DC86-4825-8DA7-91FBFC5E652E}" srcOrd="0" destOrd="0" presId="urn:microsoft.com/office/officeart/2005/8/layout/hList1"/>
    <dgm:cxn modelId="{056486C7-17AF-42C1-AF7B-0FD9FA915DE5}" type="presParOf" srcId="{E3C5DFA6-C5FF-4F3A-9743-6E454B386742}" destId="{F734D339-B332-4CF5-9333-92841920812E}" srcOrd="1" destOrd="0" presId="urn:microsoft.com/office/officeart/2005/8/layout/hList1"/>
    <dgm:cxn modelId="{4D26EB24-403B-4065-A8F8-D23E268A6D4B}" type="presParOf" srcId="{685508F6-85F4-4456-BE8E-8BDEE918BDF0}" destId="{1EDB3F34-46EA-4241-933C-E55E27B3C868}" srcOrd="1" destOrd="0" presId="urn:microsoft.com/office/officeart/2005/8/layout/hList1"/>
    <dgm:cxn modelId="{6BA8B157-CC0E-44EE-94C8-DD559DCCBC25}" type="presParOf" srcId="{685508F6-85F4-4456-BE8E-8BDEE918BDF0}" destId="{CA5AE9AC-4538-4C6A-8A52-AE03D72A0E7C}" srcOrd="2" destOrd="0" presId="urn:microsoft.com/office/officeart/2005/8/layout/hList1"/>
    <dgm:cxn modelId="{54281DB5-14A5-45E8-B2B6-05D3062587B6}" type="presParOf" srcId="{CA5AE9AC-4538-4C6A-8A52-AE03D72A0E7C}" destId="{B03E1F05-3DC6-4CBA-BC81-66EC47E8BBAE}" srcOrd="0" destOrd="0" presId="urn:microsoft.com/office/officeart/2005/8/layout/hList1"/>
    <dgm:cxn modelId="{54CEC3F1-74D2-4327-ADCF-8439BDB46CF3}" type="presParOf" srcId="{CA5AE9AC-4538-4C6A-8A52-AE03D72A0E7C}" destId="{2A558777-4D53-4883-94D4-40507F9F8F87}" srcOrd="1" destOrd="0" presId="urn:microsoft.com/office/officeart/2005/8/layout/hList1"/>
    <dgm:cxn modelId="{6DAF2920-CC04-4EFC-A5C3-2E54442FC989}" type="presParOf" srcId="{685508F6-85F4-4456-BE8E-8BDEE918BDF0}" destId="{C9D34474-AE35-47C1-AC75-0CCE19C67ED5}" srcOrd="3" destOrd="0" presId="urn:microsoft.com/office/officeart/2005/8/layout/hList1"/>
    <dgm:cxn modelId="{05D4DACC-F005-4599-8345-50EF9965CE9D}" type="presParOf" srcId="{685508F6-85F4-4456-BE8E-8BDEE918BDF0}" destId="{5E73751C-79D9-413C-A9EA-6E1C346F81AA}" srcOrd="4" destOrd="0" presId="urn:microsoft.com/office/officeart/2005/8/layout/hList1"/>
    <dgm:cxn modelId="{D4BB4348-D5BC-45DE-9729-2A213A421558}" type="presParOf" srcId="{5E73751C-79D9-413C-A9EA-6E1C346F81AA}" destId="{73568DDD-1F9F-4D64-9778-10683A5D70CE}" srcOrd="0" destOrd="0" presId="urn:microsoft.com/office/officeart/2005/8/layout/hList1"/>
    <dgm:cxn modelId="{BD7E0091-52C3-4191-81C8-DE8490F9CEEE}" type="presParOf" srcId="{5E73751C-79D9-413C-A9EA-6E1C346F81AA}" destId="{2B355B8B-ADC2-4631-9FF1-D675CC74B3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BB95E-DC86-4825-8DA7-91FBFC5E652E}">
      <dsp:nvSpPr>
        <dsp:cNvPr id="0" name=""/>
        <dsp:cNvSpPr/>
      </dsp:nvSpPr>
      <dsp:spPr>
        <a:xfrm>
          <a:off x="0" y="-19545"/>
          <a:ext cx="3176325" cy="112895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/>
              </a:solidFill>
            </a:rPr>
            <a:t>Соци</a:t>
          </a:r>
          <a:r>
            <a:rPr lang="ru-RU" altLang="ru-RU" sz="2600" b="1" kern="1200" dirty="0" smtClean="0">
              <a:solidFill>
                <a:schemeClr val="tx2"/>
              </a:solidFill>
              <a:latin typeface="+mn-lt"/>
            </a:rPr>
            <a:t>а</a:t>
          </a:r>
          <a:r>
            <a:rPr lang="ru-RU" sz="2600" b="1" kern="1200" dirty="0" smtClean="0">
              <a:solidFill>
                <a:schemeClr val="tx2"/>
              </a:solidFill>
            </a:rPr>
            <a:t>льная</a:t>
          </a:r>
          <a:endParaRPr lang="ru-RU" sz="2600" b="1" kern="1200" dirty="0">
            <a:solidFill>
              <a:schemeClr val="tx2"/>
            </a:solidFill>
          </a:endParaRPr>
        </a:p>
      </dsp:txBody>
      <dsp:txXfrm>
        <a:off x="0" y="-19545"/>
        <a:ext cx="3176325" cy="1128952"/>
      </dsp:txXfrm>
    </dsp:sp>
    <dsp:sp modelId="{F734D339-B332-4CF5-9333-92841920812E}">
      <dsp:nvSpPr>
        <dsp:cNvPr id="0" name=""/>
        <dsp:cNvSpPr/>
      </dsp:nvSpPr>
      <dsp:spPr>
        <a:xfrm>
          <a:off x="52461" y="1109407"/>
          <a:ext cx="3095079" cy="3952799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Обеспечение занятости  социально уязвимых и малоимущих групп граждан и оказание им услуг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Сохранение рабочих мест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Создание новых рабочих мест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Увеличение заработной платы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Социальная адаптация и социальная реабилитация незащищенных групп граждан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52461" y="1109407"/>
        <a:ext cx="3095079" cy="3952799"/>
      </dsp:txXfrm>
    </dsp:sp>
    <dsp:sp modelId="{B03E1F05-3DC6-4CBA-BC81-66EC47E8BBAE}">
      <dsp:nvSpPr>
        <dsp:cNvPr id="0" name=""/>
        <dsp:cNvSpPr/>
      </dsp:nvSpPr>
      <dsp:spPr>
        <a:xfrm>
          <a:off x="3674875" y="-15935"/>
          <a:ext cx="3417029" cy="111933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/>
              </a:solidFill>
            </a:rPr>
            <a:t>Экономическая</a:t>
          </a:r>
          <a:endParaRPr lang="ru-RU" sz="2600" b="1" kern="1200" dirty="0">
            <a:solidFill>
              <a:schemeClr val="tx2"/>
            </a:solidFill>
          </a:endParaRPr>
        </a:p>
      </dsp:txBody>
      <dsp:txXfrm>
        <a:off x="3674875" y="-15935"/>
        <a:ext cx="3417029" cy="1119332"/>
      </dsp:txXfrm>
    </dsp:sp>
    <dsp:sp modelId="{2A558777-4D53-4883-94D4-40507F9F8F87}">
      <dsp:nvSpPr>
        <dsp:cNvPr id="0" name=""/>
        <dsp:cNvSpPr/>
      </dsp:nvSpPr>
      <dsp:spPr>
        <a:xfrm>
          <a:off x="3818146" y="1105797"/>
          <a:ext cx="3095079" cy="3952799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Увеличение выручки от реализации, производительности труда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Увеличение количества субъектов МСП и рост доли МСП в обороте предприятий по экономике в целом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Снижение затрат бюджетных ресурсов на отрасль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Развитие конкурентной среды в социальной сфере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3818146" y="1105797"/>
        <a:ext cx="3095079" cy="3952799"/>
      </dsp:txXfrm>
    </dsp:sp>
    <dsp:sp modelId="{73568DDD-1F9F-4D64-9778-10683A5D70CE}">
      <dsp:nvSpPr>
        <dsp:cNvPr id="0" name=""/>
        <dsp:cNvSpPr/>
      </dsp:nvSpPr>
      <dsp:spPr>
        <a:xfrm>
          <a:off x="7410860" y="0"/>
          <a:ext cx="3092057" cy="112413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/>
              </a:solidFill>
            </a:rPr>
            <a:t>Политическая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7410860" y="0"/>
        <a:ext cx="3092057" cy="1124132"/>
      </dsp:txXfrm>
    </dsp:sp>
    <dsp:sp modelId="{2B355B8B-ADC2-4631-9FF1-D675CC74B323}">
      <dsp:nvSpPr>
        <dsp:cNvPr id="0" name=""/>
        <dsp:cNvSpPr/>
      </dsp:nvSpPr>
      <dsp:spPr>
        <a:xfrm>
          <a:off x="7426042" y="1124132"/>
          <a:ext cx="3092057" cy="3918529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Создание благоприятных условий для развития социального бизнеса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Улучшение социального климата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Повышение качества жизни и снятие социальной напряженности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7426042" y="1124132"/>
        <a:ext cx="3092057" cy="3918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034CF4-3409-4DE5-8130-420A6327CBB2}" type="datetimeFigureOut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76788"/>
            <a:ext cx="5437187" cy="3911600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66D109E-A8D2-45C9-87DF-DB99D2D2F2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5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200996-C67F-4175-9185-E9F047F1F3D8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46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8E1C8B-2D8F-4067-83F5-7F9453E7DA26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20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E5E3E5-456B-4FE6-8D67-D2CF569BF666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22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283A60-CDEA-496A-994B-ED27F6F34730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8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59E8A-C440-40D0-8971-F04953385448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80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173185-C88D-4E2A-A13A-CBDA220F271A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798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0465FD-AD5F-49DD-AD4A-55F59149EC83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000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F35CCE-F53E-4423-8C6D-CDF8D9A1EF09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19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067132-6985-403E-A0B5-15BF1969D035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8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951FBD-343B-4164-8EC6-D4430BB72493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49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EC7FF6-16FB-4D8A-A58F-B1FC65B3E869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2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50A0FD-BB40-4193-8DB2-119F34B58A21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21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00AC3E-B659-44CE-8EF3-762F4838C881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52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00AC3E-B659-44CE-8EF3-762F4838C881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53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2071C-AA13-4A97-A514-7F2823FB4488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302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4F5DB1-76EE-49F6-B306-EC03574B9638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02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73038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3813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1116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028" descr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1367" t="1505" r="1151" b="1820"/>
          <a:stretch>
            <a:fillRect/>
          </a:stretch>
        </p:blipFill>
        <p:spPr bwMode="auto">
          <a:xfrm>
            <a:off x="3432175" y="1152525"/>
            <a:ext cx="53340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029"/>
          <p:cNvCxnSpPr>
            <a:cxnSpLocks noChangeShapeType="1"/>
          </p:cNvCxnSpPr>
          <p:nvPr userDrawn="1"/>
        </p:nvCxnSpPr>
        <p:spPr bwMode="auto">
          <a:xfrm>
            <a:off x="2355850" y="5910263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455863" y="35337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1" name="Рисунок 10" descr="Picture 11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329637" y="206325"/>
            <a:ext cx="1532727" cy="201995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12" name="Прямоугольник 11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3935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8001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8363" y="2970213"/>
            <a:ext cx="1184275" cy="90011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10966450" y="222250"/>
            <a:ext cx="61913" cy="6427788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0" y="6356350"/>
            <a:ext cx="623888" cy="501650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fld id="{96F154CD-E665-4FE2-A49D-6D8E6E064005}" type="slidenum"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/>
              <a:t>‹#›</a:t>
            </a:fld>
            <a:endParaRPr lang="ru-RU" alt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21673"/>
            <a:ext cx="7734300" cy="64285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610598" y="221672"/>
            <a:ext cx="2254455" cy="6428509"/>
          </a:xfrm>
          <a:prstGeom prst="rect">
            <a:avLst/>
          </a:prstGeom>
        </p:spPr>
        <p:txBody>
          <a:bodyPr vert="vert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-3175"/>
            <a:ext cx="457200" cy="1427163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8D1AF-F7A3-4578-BFE7-F078B4A757C8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30" y="1174461"/>
            <a:ext cx="11533446" cy="48907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B16E02-23FF-4A5A-B54C-F8B113D344CC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88B63D0-6EF5-4743-A7EE-29A3541212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8" name="Рисунок 7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129" y="1054469"/>
            <a:ext cx="5634671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54469"/>
            <a:ext cx="5746376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E67DF6-D838-459E-9710-8033775CF845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A594B5D-F9EC-407F-83A2-5C308F281A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10" name="Рисунок 9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30" y="1085713"/>
            <a:ext cx="5612445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30" y="2505075"/>
            <a:ext cx="561244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85713"/>
            <a:ext cx="5746376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4637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ED3EFA-F968-442B-81DB-12A483CC41A4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6A4CEA3-C585-478B-80C6-AFC3F8D286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ЧАНИЕ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AC76D4-7525-466D-863E-7FAE89CB47F9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C4F720A-6086-4BF2-8B28-1902AB2BE0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030025"/>
            <a:ext cx="6735388" cy="4831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5EB690-3F28-44CA-8C25-4DC2D2FDA56A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56272E6-0F01-4E61-B8FA-50BCF47432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5130" y="1194619"/>
            <a:ext cx="11533446" cy="49823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2DFA0C-D2DD-436C-A9FC-04F31F8188E4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230EB9B-F4F8-42C8-9C21-41215728A8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8001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8363" y="2970213"/>
            <a:ext cx="1184275" cy="90011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10966450" y="222250"/>
            <a:ext cx="61913" cy="6427788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0" y="6356350"/>
            <a:ext cx="623888" cy="501650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fld id="{D4BD129D-F725-4AF3-B123-66135F156BE9}" type="slidenum"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/>
              <a:t>‹#›</a:t>
            </a:fld>
            <a:endParaRPr lang="ru-RU" alt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21673"/>
            <a:ext cx="7734300" cy="64285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610598" y="221672"/>
            <a:ext cx="2254455" cy="6428509"/>
          </a:xfrm>
          <a:prstGeom prst="rect">
            <a:avLst/>
          </a:prstGeom>
        </p:spPr>
        <p:txBody>
          <a:bodyPr vert="vert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-3175"/>
            <a:ext cx="457200" cy="1427163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D59D0C-40DE-470E-B7CD-A8193D09FD44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213" y="1998663"/>
            <a:ext cx="685800" cy="2843212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8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44862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6218238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36"/>
          <p:cNvGrpSpPr/>
          <p:nvPr userDrawn="1"/>
        </p:nvGrpSpPr>
        <p:grpSpPr>
          <a:xfrm>
            <a:off x="10718061" y="132651"/>
            <a:ext cx="1271478" cy="1675658"/>
            <a:chOff x="8773067" y="-1546866"/>
            <a:chExt cx="1271478" cy="1675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/>
            <p:cNvSpPr/>
            <p:nvPr/>
          </p:nvSpPr>
          <p:spPr>
            <a:xfrm>
              <a:off x="9027806" y="-950355"/>
              <a:ext cx="762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Рисунок 11" descr="Picture 11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8773067" y="-1546866"/>
              <a:ext cx="1271478" cy="16756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623984"/>
            <a:ext cx="9144000" cy="132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1524000" y="180830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D51AEE-A387-4DB4-8A6F-132138C14F54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3891AFD-08A1-4EA6-99F6-C1ECC8AB64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30" y="1174461"/>
            <a:ext cx="11533446" cy="48907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20E6D5-BE7B-4FA1-9F5B-16ADC32B685F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DFF9935-B65C-4D26-8FED-4587A7C714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8" name="Рисунок 7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129" y="1054469"/>
            <a:ext cx="5634671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54469"/>
            <a:ext cx="5746376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86061E-1A83-4864-84FD-9CCC22BFCC42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2FF672F-320F-4F45-8DE0-0E8A62CF27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10" name="Рисунок 9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30" y="1085713"/>
            <a:ext cx="5612445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30" y="2505075"/>
            <a:ext cx="561244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85713"/>
            <a:ext cx="5746376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4637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001319-C65D-4979-9EE1-67D5DD5AB94A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C187DE20-16F3-4E7F-AC6A-A1163B9E7A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C2B190-E577-421D-A3E8-C9BFF6016D07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1B65CE3-AB32-472A-89D8-02063C288C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030025"/>
            <a:ext cx="6735388" cy="4831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3336E-C4A4-4095-A827-29DEB7C120E1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EBFD9B1-B9D7-4421-AF31-A1E4F9B89B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015355"/>
            <a:ext cx="6735388" cy="484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C4515A-73D7-463F-AB9A-8D752E5E430B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07F52EE-CF25-4733-81CB-F960B002A2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5130" y="1194619"/>
            <a:ext cx="11533446" cy="49823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64625E-BE88-40BD-B0FC-1E0ECEC76830}" type="datetime1">
              <a:rPr lang="ru-RU" altLang="ru-RU"/>
              <a:pPr>
                <a:defRPr/>
              </a:pPr>
              <a:t>12.03.2018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9DC1A14-2062-4A89-A082-7BAEDA9DF2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28" descr="Picture 5"/>
          <p:cNvPicPr>
            <a:picLocks noChangeAspect="1" noChangeArrowheads="1"/>
          </p:cNvPicPr>
          <p:nvPr userDrawn="1"/>
        </p:nvPicPr>
        <p:blipFill>
          <a:blip r:embed="rId19" cstate="print">
            <a:lum bright="10000"/>
          </a:blip>
          <a:srcRect l="1367" t="1505" r="1151" b="1820"/>
          <a:stretch>
            <a:fillRect/>
          </a:stretch>
        </p:blipFill>
        <p:spPr bwMode="auto">
          <a:xfrm>
            <a:off x="3432175" y="1152525"/>
            <a:ext cx="53340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 userDrawn="1"/>
        </p:nvSpPr>
        <p:spPr>
          <a:xfrm>
            <a:off x="11356975" y="0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0588335" y="295194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173038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0" y="-23813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0" y="-23813"/>
            <a:ext cx="12192000" cy="1116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037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1223963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38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63150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3" name="Рисунок 12" descr="Picture 11"/>
          <p:cNvPicPr>
            <a:picLocks noChangeAspect="1" noChangeArrowheads="1"/>
          </p:cNvPicPr>
          <p:nvPr userDrawn="1"/>
        </p:nvPicPr>
        <p:blipFill>
          <a:blip r:embed="rId20" cstate="print">
            <a:extLst/>
          </a:blip>
          <a:srcRect/>
          <a:stretch>
            <a:fillRect/>
          </a:stretch>
        </p:blipFill>
        <p:spPr bwMode="auto">
          <a:xfrm>
            <a:off x="4587025" y="1152687"/>
            <a:ext cx="3017950" cy="397730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51" r:id="rId1"/>
    <p:sldLayoutId id="2147487152" r:id="rId2"/>
    <p:sldLayoutId id="2147487153" r:id="rId3"/>
    <p:sldLayoutId id="2147487154" r:id="rId4"/>
    <p:sldLayoutId id="2147487155" r:id="rId5"/>
    <p:sldLayoutId id="2147487156" r:id="rId6"/>
    <p:sldLayoutId id="2147487157" r:id="rId7"/>
    <p:sldLayoutId id="2147487158" r:id="rId8"/>
    <p:sldLayoutId id="2147487159" r:id="rId9"/>
    <p:sldLayoutId id="2147487160" r:id="rId10"/>
    <p:sldLayoutId id="2147487161" r:id="rId11"/>
    <p:sldLayoutId id="2147487162" r:id="rId12"/>
    <p:sldLayoutId id="2147487163" r:id="rId13"/>
    <p:sldLayoutId id="2147487164" r:id="rId14"/>
    <p:sldLayoutId id="2147487165" r:id="rId15"/>
    <p:sldLayoutId id="2147487166" r:id="rId16"/>
    <p:sldLayoutId id="2147487167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20484" name="object 5"/>
          <p:cNvSpPr txBox="1">
            <a:spLocks noChangeArrowheads="1"/>
          </p:cNvSpPr>
          <p:nvPr/>
        </p:nvSpPr>
        <p:spPr bwMode="auto">
          <a:xfrm>
            <a:off x="2579913" y="2770789"/>
            <a:ext cx="65314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tx2"/>
                </a:solidFill>
              </a:rPr>
              <a:t>Поддержка социального предпринимательства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086" y="351177"/>
            <a:ext cx="11201027" cy="987332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Дошкольное образование в Московской области </a:t>
            </a:r>
            <a:r>
              <a:rPr lang="ru-RU" altLang="ru-RU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*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20103" y="2253829"/>
            <a:ext cx="34686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102 частных ДОУ (5,01%)</a:t>
            </a:r>
          </a:p>
          <a:p>
            <a:pPr algn="ctr">
              <a:buFontTx/>
              <a:buChar char="-"/>
              <a:defRPr/>
            </a:pP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 9 792 воспитанника (2,44%)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1133825" y="1214524"/>
            <a:ext cx="2520462" cy="795251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2 038 </a:t>
            </a:r>
            <a:r>
              <a:rPr lang="ru-RU" altLang="ru-RU" sz="2000" b="1" dirty="0">
                <a:solidFill>
                  <a:schemeClr val="tx2"/>
                </a:solidFill>
              </a:rPr>
              <a:t>ДОУ </a:t>
            </a:r>
            <a:endParaRPr lang="ru-RU" altLang="ru-RU" sz="2000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(</a:t>
            </a:r>
            <a:r>
              <a:rPr lang="ru-RU" altLang="ru-RU" sz="2000" b="1" dirty="0">
                <a:solidFill>
                  <a:schemeClr val="tx2"/>
                </a:solidFill>
              </a:rPr>
              <a:t>400 896</a:t>
            </a:r>
            <a:r>
              <a:rPr lang="ru-RU" altLang="ru-RU" sz="2000" b="1" i="1" dirty="0">
                <a:solidFill>
                  <a:schemeClr val="tx2"/>
                </a:solidFill>
              </a:rPr>
              <a:t> </a:t>
            </a:r>
            <a:r>
              <a:rPr lang="ru-RU" altLang="ru-RU" sz="2000" b="1" i="1" dirty="0" smtClean="0">
                <a:solidFill>
                  <a:schemeClr val="tx2"/>
                </a:solidFill>
              </a:rPr>
              <a:t>детей)</a:t>
            </a:r>
            <a:r>
              <a:rPr lang="ru-RU" altLang="ru-RU" sz="2000" i="1" dirty="0" smtClean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endParaRPr lang="ru-RU" altLang="ru-RU" i="1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27494" y="3031748"/>
            <a:ext cx="674907" cy="34354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7449" y="3329418"/>
            <a:ext cx="4482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каждый 41–й ребенок Московской области посещает частное ДОУ</a:t>
            </a:r>
            <a:endParaRPr lang="ru-RU" altLang="ru-RU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552303" y="3109918"/>
            <a:ext cx="1352025" cy="2529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33908" y="3329419"/>
            <a:ext cx="730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- охват образовательными услугами 100 % детей в возрасте 3-7 лет</a:t>
            </a:r>
            <a:endParaRPr lang="ru-RU" altLang="ru-RU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altLang="ru-RU" b="1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ликвидирована очередность в детские сады для детей 3-7 лет</a:t>
            </a:r>
            <a:endParaRPr lang="ru-RU" altLang="ru-RU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158154" y="3939326"/>
            <a:ext cx="360383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ПРОГНОЗ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 2021 году в Московской области увеличение численности детей                       в возрасте  1-7 лет с 471 тыс. 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 575 тыс. (22%)</a:t>
            </a:r>
          </a:p>
          <a:p>
            <a:pPr marL="171450" indent="-171450">
              <a:buFontTx/>
              <a:buChar char="-"/>
              <a:defRPr/>
            </a:pPr>
            <a:endParaRPr lang="ru-RU" altLang="ru-RU" sz="8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8760684" y="4003696"/>
            <a:ext cx="32108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УВЕЛИЧЕНИЕ 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запроса населения на услуги по развитию детей в раннем возрасте</a:t>
            </a:r>
          </a:p>
          <a:p>
            <a:pPr marL="171450" indent="-171450">
              <a:buFontTx/>
              <a:buChar char="-"/>
              <a:defRPr/>
            </a:pPr>
            <a:endParaRPr lang="ru-RU" altLang="ru-RU" sz="8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3365" y="1206762"/>
            <a:ext cx="7091081" cy="18125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</a:rPr>
              <a:t>Финансовая поддержка в 2017 году  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</a:rPr>
              <a:t>(ГП «Образование Подмосковья» - 77 ДОУ, «Предпринимательство Подмосковья» - 26 ДОУ)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</a:rPr>
              <a:t>Имущественная поддержка: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льготная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ставка арендной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платы за муниципальное и областное имущество 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50 %)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62890" y="5907439"/>
            <a:ext cx="11929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chemeClr val="tx2"/>
                </a:solidFill>
                <a:latin typeface="Calibri" pitchFamily="34" charset="0"/>
              </a:rPr>
              <a:t>*в соответствии с проектом Доклада о состоянии и развитии конкурентной среды на рынках товаров, работ и услуг Московской области по итогам 2017 г.</a:t>
            </a:r>
            <a:endParaRPr lang="ru-RU" altLang="ru-RU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410219"/>
              </p:ext>
            </p:extLst>
          </p:nvPr>
        </p:nvGraphicFramePr>
        <p:xfrm>
          <a:off x="2251666" y="3863976"/>
          <a:ext cx="2906487" cy="19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656431"/>
              </p:ext>
            </p:extLst>
          </p:nvPr>
        </p:nvGraphicFramePr>
        <p:xfrm>
          <a:off x="-734091" y="38639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Стрелка вниз 22"/>
          <p:cNvSpPr/>
          <p:nvPr/>
        </p:nvSpPr>
        <p:spPr>
          <a:xfrm>
            <a:off x="2027495" y="2112695"/>
            <a:ext cx="674907" cy="2936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7506918" y="4099654"/>
            <a:ext cx="978408" cy="14415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0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257" y="-160066"/>
            <a:ext cx="11201027" cy="961309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Образовательные организации дополнительного образования и сопровождение детей с ограниченными возможностями здоровья в Московской области*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9630" y="2787149"/>
            <a:ext cx="4211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209 частных организаций дополнительного образования </a:t>
            </a:r>
          </a:p>
          <a:p>
            <a:pPr algn="ctr">
              <a:buFontTx/>
              <a:buChar char="-"/>
              <a:defRPr/>
            </a:pP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 28 350 учащихся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443917" y="1257795"/>
            <a:ext cx="3500401" cy="1555681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581 организаций дополнительного образования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(500 тыс.</a:t>
            </a:r>
            <a:r>
              <a:rPr lang="ru-RU" altLang="ru-RU" sz="2000" b="1" i="1" dirty="0" smtClean="0">
                <a:solidFill>
                  <a:schemeClr val="tx2"/>
                </a:solidFill>
              </a:rPr>
              <a:t> детей)</a:t>
            </a:r>
            <a:r>
              <a:rPr lang="ru-RU" altLang="ru-RU" sz="2000" i="1" dirty="0" smtClean="0">
                <a:solidFill>
                  <a:schemeClr val="tx2"/>
                </a:solidFill>
              </a:rPr>
              <a:t>,  </a:t>
            </a:r>
          </a:p>
          <a:p>
            <a:pPr algn="ctr">
              <a:defRPr/>
            </a:pPr>
            <a:r>
              <a:rPr lang="ru-RU" altLang="ru-RU" sz="2000" i="1" dirty="0" smtClean="0">
                <a:solidFill>
                  <a:schemeClr val="tx2"/>
                </a:solidFill>
              </a:rPr>
              <a:t>в том числе</a:t>
            </a:r>
          </a:p>
          <a:p>
            <a:pPr>
              <a:defRPr/>
            </a:pPr>
            <a:endParaRPr lang="ru-RU" altLang="ru-RU" i="1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27807" y="3844351"/>
            <a:ext cx="1332623" cy="431563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06911" y="4342469"/>
            <a:ext cx="37379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каждый 8–й ребенок Московской области пользуется услугами дополнительного образования в частных организациях</a:t>
            </a:r>
            <a:endParaRPr lang="ru-RU" alt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Картинки по запросу дети в продленке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45" y="2696244"/>
            <a:ext cx="3637853" cy="25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дети робототехника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98" y="1162216"/>
            <a:ext cx="2299919" cy="15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дети робототехника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18" y="4632141"/>
            <a:ext cx="2275303" cy="152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8371709" y="2431628"/>
            <a:ext cx="3477213" cy="2071559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406 организаций психолого-педагогического сопровождения детей с ограниченными возможностями здоровья</a:t>
            </a:r>
            <a:r>
              <a:rPr lang="ru-RU" altLang="ru-RU" sz="2000" i="1" dirty="0" smtClean="0">
                <a:solidFill>
                  <a:schemeClr val="tx2"/>
                </a:solidFill>
              </a:rPr>
              <a:t>,  </a:t>
            </a:r>
          </a:p>
          <a:p>
            <a:pPr algn="ctr">
              <a:defRPr/>
            </a:pPr>
            <a:r>
              <a:rPr lang="ru-RU" altLang="ru-RU" sz="2000" i="1" dirty="0" smtClean="0">
                <a:solidFill>
                  <a:schemeClr val="tx2"/>
                </a:solidFill>
              </a:rPr>
              <a:t>в том числе</a:t>
            </a:r>
          </a:p>
          <a:p>
            <a:pPr>
              <a:defRPr/>
            </a:pPr>
            <a:endParaRPr lang="ru-RU" altLang="ru-RU" i="1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8007590" y="4590087"/>
            <a:ext cx="4211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59 частных организаций 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tx2"/>
                </a:solidFill>
                <a:latin typeface="+mn-lt"/>
              </a:rPr>
              <a:t>в</a:t>
            </a: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 25 муниципальных </a:t>
            </a:r>
          </a:p>
          <a:p>
            <a:pPr algn="ctr">
              <a:defRPr/>
            </a:pP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образованиях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241326" y="1267510"/>
            <a:ext cx="37379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Московской области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более 20 тыс.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детей-инвалидов</a:t>
            </a:r>
          </a:p>
          <a:p>
            <a:pPr algn="ctr">
              <a:defRPr/>
            </a:pPr>
            <a:endParaRPr lang="ru-RU" alt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6858" y="6046972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chemeClr val="tx2"/>
                </a:solidFill>
                <a:latin typeface="Calibri" pitchFamily="34" charset="0"/>
              </a:rPr>
              <a:t>*в соответствии с проектом Доклада о состоянии и развитии конкурентной среды на рынках товаров, работ и услуг Московской области по итогам 2017 г.</a:t>
            </a:r>
            <a:endParaRPr lang="ru-RU" altLang="ru-RU" sz="14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1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30" y="389680"/>
            <a:ext cx="11201027" cy="987332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Медицинские услуги в Московской области</a:t>
            </a: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*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58372" y="2818112"/>
            <a:ext cx="4047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145 негосударственных медицинских учреждений </a:t>
            </a:r>
          </a:p>
          <a:p>
            <a:pPr algn="ctr">
              <a:defRPr/>
            </a:pP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(130 работают в системе ОМС)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4275678" y="1187148"/>
            <a:ext cx="2647729" cy="1258872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2 781 медицинских организаций</a:t>
            </a:r>
          </a:p>
          <a:p>
            <a:pPr algn="ctr">
              <a:defRPr/>
            </a:pPr>
            <a:endParaRPr lang="ru-RU" altLang="ru-RU" sz="2000" i="1" dirty="0" smtClean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103498" y="3879934"/>
            <a:ext cx="874526" cy="31102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3106" y="4199974"/>
            <a:ext cx="50308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Увеличение в 2017 году спроса на услуги коммерческих медицинских учреждений               с 41% до 48 %</a:t>
            </a:r>
          </a:p>
          <a:p>
            <a:pPr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- 72 % клиентов обращаются в частные медицинские учреждения несколько раз в год;</a:t>
            </a:r>
            <a:endParaRPr lang="ru-RU" altLang="ru-RU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altLang="ru-RU" b="1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21 % - несколько раз в месяц</a:t>
            </a:r>
            <a:endParaRPr lang="ru-RU" altLang="ru-RU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52" name="Picture 4" descr="Картинки по запросу кабинет медицинский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92" y="1250893"/>
            <a:ext cx="4418364" cy="29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бинет медицинский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8" y="3658702"/>
            <a:ext cx="2936765" cy="21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бинет медицинский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1" y="1187147"/>
            <a:ext cx="3115371" cy="20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23994" y="6028592"/>
            <a:ext cx="11929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chemeClr val="tx2"/>
                </a:solidFill>
                <a:latin typeface="Calibri" pitchFamily="34" charset="0"/>
              </a:rPr>
              <a:t>*в соответствии с проектом Доклада о состоянии и развитии конкурентной среды на рынках товаров, работ и услуг Московской области по итогам 2017 г.</a:t>
            </a:r>
            <a:endParaRPr lang="ru-RU" altLang="ru-RU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137002" y="4407248"/>
            <a:ext cx="37430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Усиление конкурентной борьбы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 рынке медицинских услуг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 сравнению с 2016 г.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179946" y="2520312"/>
            <a:ext cx="674907" cy="2936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8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55670A-1FC1-4F82-A943-1F2FFE55B3C0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4819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3589338" y="257175"/>
            <a:ext cx="42529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2800" b="1">
                <a:solidFill>
                  <a:schemeClr val="tx2"/>
                </a:solidFill>
              </a:rPr>
              <a:t>ООО «НПП «ИНКАР-М»</a:t>
            </a:r>
          </a:p>
        </p:txBody>
      </p:sp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10402888" y="1701800"/>
            <a:ext cx="154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г.Королев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755650" y="1101725"/>
            <a:ext cx="95773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Научно-производственное предприятие создано в 1995 году. </a:t>
            </a:r>
          </a:p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НПП «Инкар-М» впервые в мировой практике разработало конструкции пластиковых кресел-колясок на базе высокопрочных полимерных композиционных материалов. Разработана реабилитационная техника нового поколения</a:t>
            </a:r>
          </a:p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 (инвалидные коляски для детей с ДЦП, </a:t>
            </a:r>
          </a:p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инвалидные коляски активного типа)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7263" y="3449638"/>
            <a:ext cx="4324350" cy="187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2014 год – 1 000,0 тыс. руб.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– 1 500,0 тыс. руб.</a:t>
            </a:r>
          </a:p>
          <a:p>
            <a:pPr algn="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- создание 2 рабочих мест</a:t>
            </a:r>
          </a:p>
        </p:txBody>
      </p:sp>
      <p:pic>
        <p:nvPicPr>
          <p:cNvPr id="34824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2527300"/>
            <a:ext cx="5262562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4032250"/>
            <a:ext cx="21605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5981F-E607-4623-9DB3-AA0AE07B1D2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6867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1049338" y="233363"/>
            <a:ext cx="949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25"/>
              </a:spcBef>
              <a:tabLst>
                <a:tab pos="5395913" algn="l"/>
              </a:tabLst>
            </a:pPr>
            <a:r>
              <a:rPr lang="en-US" altLang="ru-RU" sz="2800" b="1">
                <a:solidFill>
                  <a:schemeClr val="tx2"/>
                </a:solidFill>
              </a:rPr>
              <a:t>Детский сад «Ibambini»</a:t>
            </a:r>
            <a:r>
              <a:rPr lang="ru-RU" altLang="ru-RU" sz="2800" b="1">
                <a:solidFill>
                  <a:schemeClr val="tx2"/>
                </a:solidFill>
              </a:rPr>
              <a:t> </a:t>
            </a:r>
            <a:r>
              <a:rPr lang="en-US" altLang="ru-RU" sz="2800" b="1">
                <a:solidFill>
                  <a:schemeClr val="tx2"/>
                </a:solidFill>
              </a:rPr>
              <a:t>ИП Буцкова И.А.</a:t>
            </a:r>
            <a:endParaRPr lang="ru-RU" altLang="ru-RU" sz="2800" b="1">
              <a:solidFill>
                <a:schemeClr val="tx2"/>
              </a:solidFill>
            </a:endParaRPr>
          </a:p>
        </p:txBody>
      </p:sp>
      <p:pic>
        <p:nvPicPr>
          <p:cNvPr id="36869" name="Picture 5" descr="D:\Валентина\Информация\Социальные предприниматели\1_Соц предпринимательство\ИП Буцкова 2014\EtmQAxXUn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0" y="3732213"/>
            <a:ext cx="34671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D:\Валентина\Информация\Социальные предприниматели\1_Соц предпринимательство\ИП Буцкова 2014\-aHqZBOy7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0" y="1201738"/>
            <a:ext cx="37131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4365625" y="1322388"/>
            <a:ext cx="69469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Детский сад – дошкольный образовательный центр «</a:t>
            </a:r>
            <a:r>
              <a:rPr lang="en-US" altLang="ru-RU" sz="2000" dirty="0" err="1">
                <a:solidFill>
                  <a:schemeClr val="tx2"/>
                </a:solidFill>
                <a:latin typeface="Calibri" pitchFamily="34" charset="0"/>
              </a:rPr>
              <a:t>Ibambini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»  предусматривает посещение до 20 детей. В саду проводятся развивающие занятия: английский язык, кружок шитья и кройки, школа  раннего развития, детская йога, </a:t>
            </a:r>
          </a:p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детская театральная мастерская, изостудия. </a:t>
            </a:r>
          </a:p>
          <a:p>
            <a:pPr algn="r"/>
            <a:endParaRPr lang="ru-RU" alt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16700" y="3913188"/>
            <a:ext cx="5346700" cy="198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2014 год – 1 766,8 тыс. руб.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2015 год – 2 675,99 тыс. руб.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2016 год – 902,2 тыс. руб.</a:t>
            </a:r>
          </a:p>
          <a:p>
            <a:pPr algn="r"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4 рабочих мест</a:t>
            </a:r>
          </a:p>
        </p:txBody>
      </p:sp>
      <p:sp>
        <p:nvSpPr>
          <p:cNvPr id="36873" name="Прямоугольник 13"/>
          <p:cNvSpPr>
            <a:spLocks noChangeArrowheads="1"/>
          </p:cNvSpPr>
          <p:nvPr/>
        </p:nvSpPr>
        <p:spPr bwMode="auto">
          <a:xfrm>
            <a:off x="9680575" y="3009900"/>
            <a:ext cx="210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Щелковский м.р</a:t>
            </a:r>
          </a:p>
        </p:txBody>
      </p:sp>
      <p:pic>
        <p:nvPicPr>
          <p:cNvPr id="36874" name="Picture 9" descr="D:\Валентина\Информация\Социальные предприниматели\1_Соц предпринимательство\ИП Буцкова 2014\FY4MC6u6C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9488" y="3765550"/>
            <a:ext cx="22733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3B21F-974F-4426-B865-12AFA8B9AD24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891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1049338" y="233363"/>
            <a:ext cx="949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25"/>
              </a:spcBef>
              <a:tabLst>
                <a:tab pos="3103563" algn="l"/>
              </a:tabLst>
            </a:pPr>
            <a:r>
              <a:rPr lang="en-US" altLang="ru-RU" sz="2800" b="1">
                <a:solidFill>
                  <a:schemeClr val="tx2"/>
                </a:solidFill>
              </a:rPr>
              <a:t>Центр раннего развития  «Детство»</a:t>
            </a:r>
            <a:endParaRPr lang="ru-RU" altLang="ru-RU" sz="2800" b="1">
              <a:solidFill>
                <a:schemeClr val="tx2"/>
              </a:solidFill>
            </a:endParaRPr>
          </a:p>
        </p:txBody>
      </p:sp>
      <p:sp>
        <p:nvSpPr>
          <p:cNvPr id="38917" name="TextBox 11"/>
          <p:cNvSpPr txBox="1">
            <a:spLocks noChangeArrowheads="1"/>
          </p:cNvSpPr>
          <p:nvPr/>
        </p:nvSpPr>
        <p:spPr bwMode="auto">
          <a:xfrm>
            <a:off x="4483100" y="1270000"/>
            <a:ext cx="69469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Центр раннего развития «Детство» особое внимание уделяет творческому воспитанию ребенка. Занятия в центре: «лего» класс, фитнес, творчество, музыка, живопись, английский язык, сюжетно-ролевые и развивающие игры.</a:t>
            </a:r>
          </a:p>
          <a:p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Центр создан на 40 мест.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6700" y="3913188"/>
            <a:ext cx="5346700" cy="167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-  1 039,9 тыс. руб.,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2016 год - 484,3  тыс. руб.</a:t>
            </a:r>
          </a:p>
          <a:p>
            <a:pPr algn="r"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3 рабочих мест</a:t>
            </a:r>
          </a:p>
        </p:txBody>
      </p:sp>
      <p:sp>
        <p:nvSpPr>
          <p:cNvPr id="38919" name="Прямоугольник 13"/>
          <p:cNvSpPr>
            <a:spLocks noChangeArrowheads="1"/>
          </p:cNvSpPr>
          <p:nvPr/>
        </p:nvSpPr>
        <p:spPr bwMode="auto">
          <a:xfrm>
            <a:off x="9680575" y="3009900"/>
            <a:ext cx="210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г.о. Домодедово </a:t>
            </a:r>
          </a:p>
        </p:txBody>
      </p:sp>
      <p:pic>
        <p:nvPicPr>
          <p:cNvPr id="38920" name="Picture 2" descr="D:\Валентина\Информация\Социальные предприниматели\1_Соц предпринимательство\Детство\DSC_0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1208088"/>
            <a:ext cx="3913188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3" descr="D:\Валентина\Информация\Социальные предприниматели\1_Соц предпринимательство\Детство\DSC_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4525" y="3605213"/>
            <a:ext cx="3522663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4" descr="D:\Валентина\Информация\Социальные предприниматели\1_Соц предпринимательство\Детство\_MG_5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013" y="4014788"/>
            <a:ext cx="29527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5D1490-96A7-47D3-AFE9-F50DF49BF260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4096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1049338" y="233363"/>
            <a:ext cx="949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chemeClr val="tx2"/>
                </a:solidFill>
              </a:rPr>
              <a:t>ООО «</a:t>
            </a:r>
            <a:r>
              <a:rPr lang="en-US" altLang="ru-RU" sz="2800" b="1" dirty="0" err="1">
                <a:solidFill>
                  <a:schemeClr val="tx2"/>
                </a:solidFill>
              </a:rPr>
              <a:t>Огонёк</a:t>
            </a:r>
            <a:r>
              <a:rPr lang="en-US" altLang="ru-RU" sz="2800" b="1" dirty="0">
                <a:solidFill>
                  <a:schemeClr val="tx2"/>
                </a:solidFill>
              </a:rPr>
              <a:t>-</a:t>
            </a:r>
            <a:r>
              <a:rPr lang="ru-RU" altLang="ru-RU" sz="2800" b="1" dirty="0">
                <a:solidFill>
                  <a:schemeClr val="tx2"/>
                </a:solidFill>
              </a:rPr>
              <a:t>ЦСО</a:t>
            </a:r>
            <a:r>
              <a:rPr lang="en-US" altLang="ru-RU" sz="2800" b="1" dirty="0">
                <a:solidFill>
                  <a:schemeClr val="tx2"/>
                </a:solidFill>
              </a:rPr>
              <a:t>»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40965" name="TextBox 11"/>
          <p:cNvSpPr txBox="1">
            <a:spLocks noChangeArrowheads="1"/>
          </p:cNvSpPr>
          <p:nvPr/>
        </p:nvSpPr>
        <p:spPr bwMode="auto">
          <a:xfrm>
            <a:off x="4567238" y="1620838"/>
            <a:ext cx="7256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Осуществляется реабилитация детей-инвалидов и детей с  ДЦП.</a:t>
            </a:r>
          </a:p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Предоставлены субсидии на компенсацию затрат по оборудованию для реабилитации инвалидов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6700" y="3913188"/>
            <a:ext cx="5346700" cy="198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2014 год – 846,9 тыс. руб. </a:t>
            </a:r>
          </a:p>
          <a:p>
            <a:pPr algn="r"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– 1 010,6 тыс. руб.</a:t>
            </a:r>
          </a:p>
          <a:p>
            <a:pPr algn="r"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2016 год – 1 500,0 тыс. руб.</a:t>
            </a:r>
          </a:p>
          <a:p>
            <a:pPr algn="r">
              <a:spcAft>
                <a:spcPts val="0"/>
              </a:spcAft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7 рабочих мест</a:t>
            </a:r>
          </a:p>
        </p:txBody>
      </p:sp>
      <p:sp>
        <p:nvSpPr>
          <p:cNvPr id="40967" name="Прямоугольник 13"/>
          <p:cNvSpPr>
            <a:spLocks noChangeArrowheads="1"/>
          </p:cNvSpPr>
          <p:nvPr/>
        </p:nvSpPr>
        <p:spPr bwMode="auto">
          <a:xfrm>
            <a:off x="9474200" y="3009900"/>
            <a:ext cx="230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г.о. Электросталь</a:t>
            </a:r>
          </a:p>
        </p:txBody>
      </p:sp>
      <p:pic>
        <p:nvPicPr>
          <p:cNvPr id="40968" name="Picture 3" descr="D:\Валентина\Информация\Социальные предприниматели\2014_3(12)\12. Огонек ЭС\DSC08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265238"/>
            <a:ext cx="37623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" descr="D:\Валентина\Информация\Социальные предприниматели\2014_3(12)\12. Огонек ЭС\_MG_3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306763"/>
            <a:ext cx="4445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D0CE8-BB25-4941-9DCC-0513967B161D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4301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1027113" y="244475"/>
            <a:ext cx="949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chemeClr val="tx2"/>
                </a:solidFill>
              </a:rPr>
              <a:t>ООО «</a:t>
            </a:r>
            <a:r>
              <a:rPr lang="en-US" altLang="ru-RU" sz="2800" b="1" dirty="0" err="1">
                <a:solidFill>
                  <a:schemeClr val="tx2"/>
                </a:solidFill>
              </a:rPr>
              <a:t>Стиль</a:t>
            </a:r>
            <a:r>
              <a:rPr lang="en-US" altLang="ru-RU" sz="2800" b="1" dirty="0">
                <a:solidFill>
                  <a:schemeClr val="tx2"/>
                </a:solidFill>
              </a:rPr>
              <a:t> </a:t>
            </a:r>
            <a:r>
              <a:rPr lang="en-US" altLang="ru-RU" sz="2800" b="1" dirty="0" err="1">
                <a:solidFill>
                  <a:schemeClr val="tx2"/>
                </a:solidFill>
              </a:rPr>
              <a:t>Студия</a:t>
            </a:r>
            <a:r>
              <a:rPr lang="en-US" altLang="ru-RU" sz="2800" b="1" dirty="0">
                <a:solidFill>
                  <a:schemeClr val="tx2"/>
                </a:solidFill>
              </a:rPr>
              <a:t>»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43013" name="TextBox 11"/>
          <p:cNvSpPr txBox="1">
            <a:spLocks noChangeArrowheads="1"/>
          </p:cNvSpPr>
          <p:nvPr/>
        </p:nvSpPr>
        <p:spPr bwMode="auto">
          <a:xfrm>
            <a:off x="4621213" y="1514475"/>
            <a:ext cx="6946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Художественная творческая мастерская по производству изделий из стекла, сувенирных елочных украшений, дизайнерских предметов интерьера.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2463" y="4062413"/>
            <a:ext cx="3700462" cy="136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-  503,6  тыс. руб.</a:t>
            </a:r>
          </a:p>
          <a:p>
            <a:pPr algn="r"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3 рабочих мест</a:t>
            </a:r>
          </a:p>
        </p:txBody>
      </p:sp>
      <p:sp>
        <p:nvSpPr>
          <p:cNvPr id="43015" name="Прямоугольник 13"/>
          <p:cNvSpPr>
            <a:spLocks noChangeArrowheads="1"/>
          </p:cNvSpPr>
          <p:nvPr/>
        </p:nvSpPr>
        <p:spPr bwMode="auto">
          <a:xfrm>
            <a:off x="9648825" y="3148013"/>
            <a:ext cx="210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г.о. Химки</a:t>
            </a:r>
          </a:p>
        </p:txBody>
      </p:sp>
      <p:pic>
        <p:nvPicPr>
          <p:cNvPr id="43016" name="Picture 2" descr="D:\Валентина\Информация\Социальные предприниматели\2015_2(4)\4. Стиль Студия\IMG-20151111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300" y="3155950"/>
            <a:ext cx="3986213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3" descr="D:\Валентина\Информация\Социальные предприниматели\2015_2(4)\4. Стиль Студия\IMG-20151111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" y="1193800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4" descr="D:\Валентина\Информация\Социальные предприниматели\2015_2(4)\4. Стиль Студия\IMG-20151111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925" y="3968750"/>
            <a:ext cx="2881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2600" b="1" dirty="0" smtClean="0">
                <a:solidFill>
                  <a:srgbClr val="002060"/>
                </a:solidFill>
              </a:rPr>
              <a:t>Взаимодействие Московской области и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   фонда региональных социальных программ «Наше будущее»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720A-6086-4BF2-8B28-1902AB2BE026}" type="slidenum">
              <a:rPr lang="ru-RU" altLang="ru-RU" smtClean="0"/>
              <a:pPr/>
              <a:t>18</a:t>
            </a:fld>
            <a:endParaRPr lang="ru-RU" altLang="ru-RU"/>
          </a:p>
        </p:txBody>
      </p:sp>
      <p:pic>
        <p:nvPicPr>
          <p:cNvPr id="6" name="Picture 2" descr="C:\Users\she_nv\Desktop\Logo-fond_no_backgra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67" y="1390123"/>
            <a:ext cx="1826327" cy="7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8567" y="2563467"/>
            <a:ext cx="7321272" cy="120032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ПРОГРАММЫ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ФИНАНСОВОЙ ПОДДЕРЖКИ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СОЦИАЛЬНЫХ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ПРЕДПРИНИМАТЕЛЕЙ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Всероссийский Конкурс проектов «Социальный предприниматель»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- Конкурс «Прямые инвестиции в социальное предпринимательство»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6" y="3917158"/>
            <a:ext cx="2873557" cy="2117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7"/>
          <a:stretch/>
        </p:blipFill>
        <p:spPr>
          <a:xfrm>
            <a:off x="3859219" y="4523917"/>
            <a:ext cx="3491345" cy="20120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0812" y="3827126"/>
            <a:ext cx="379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Проект «Больше, чем покупка»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 АЗС «Лукойл»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2" descr="http://konkurs.nb-fund.ru/docs/block-20/block-20-b69e641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94" y="3917159"/>
            <a:ext cx="3567181" cy="200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: скругленные углы 36">
            <a:extLst>
              <a:ext uri="{FF2B5EF4-FFF2-40B4-BE49-F238E27FC236}">
                <a16:creationId xmlns:a16="http://schemas.microsoft.com/office/drawing/2014/main" xmlns="" id="{4D6A784F-715B-4C10-BE3B-894BC506815F}"/>
              </a:ext>
            </a:extLst>
          </p:cNvPr>
          <p:cNvSpPr/>
          <p:nvPr/>
        </p:nvSpPr>
        <p:spPr>
          <a:xfrm>
            <a:off x="560831" y="1141127"/>
            <a:ext cx="5205985" cy="126593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о сотрудничестве между Правительством Московской области и Фондом региональных социальных программ 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«Наше будущее» № 163 от 4 сентября 2017 года</a:t>
            </a:r>
          </a:p>
        </p:txBody>
      </p:sp>
      <p:sp>
        <p:nvSpPr>
          <p:cNvPr id="15" name="Прямоугольник: скругленные углы 36">
            <a:extLst>
              <a:ext uri="{FF2B5EF4-FFF2-40B4-BE49-F238E27FC236}">
                <a16:creationId xmlns:a16="http://schemas.microsoft.com/office/drawing/2014/main" xmlns="" id="{4D6A784F-715B-4C10-BE3B-894BC506815F}"/>
              </a:ext>
            </a:extLst>
          </p:cNvPr>
          <p:cNvSpPr/>
          <p:nvPr/>
        </p:nvSpPr>
        <p:spPr>
          <a:xfrm>
            <a:off x="7959737" y="1141127"/>
            <a:ext cx="3793351" cy="126593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проекта 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«Содействие развитию малого           и среднего предпринимательства       в Московской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428335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0" y="2443351"/>
            <a:ext cx="3776348" cy="35862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857" y="20812"/>
            <a:ext cx="10269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социальный проект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 2017 года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75" y="3335157"/>
            <a:ext cx="3495073" cy="2330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70" y="3373358"/>
            <a:ext cx="3528350" cy="2656220"/>
          </a:xfrm>
          <a:prstGeom prst="rect">
            <a:avLst/>
          </a:prstGeom>
        </p:spPr>
      </p:pic>
      <p:sp>
        <p:nvSpPr>
          <p:cNvPr id="9" name="Прямоугольник: скругленные углы 36">
            <a:extLst>
              <a:ext uri="{FF2B5EF4-FFF2-40B4-BE49-F238E27FC236}">
                <a16:creationId xmlns=""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9231438" y="1196616"/>
            <a:ext cx="2165944" cy="87007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подано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50 заявок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: скругленные углы 47">
            <a:extLst>
              <a:ext uri="{FF2B5EF4-FFF2-40B4-BE49-F238E27FC236}">
                <a16:creationId xmlns="" xmlns:a16="http://schemas.microsoft.com/office/drawing/2014/main" id="{17F91C62-5004-4BA8-BB0A-D6BBBA17C90A}"/>
              </a:ext>
            </a:extLst>
          </p:cNvPr>
          <p:cNvSpPr/>
          <p:nvPr/>
        </p:nvSpPr>
        <p:spPr>
          <a:xfrm>
            <a:off x="9214124" y="2443351"/>
            <a:ext cx="2165944" cy="786354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9 победителей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 в 8 номинациях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6895" y="1148875"/>
            <a:ext cx="373266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Конкурс проводился  в декабре 2017 года  в соответствии            </a:t>
            </a:r>
            <a:endParaRPr lang="ru-RU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Приказом Минэкономразвития России от 25.03.2015  </a:t>
            </a:r>
            <a: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№ </a:t>
            </a: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167 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54" y="1098594"/>
            <a:ext cx="3870316" cy="1936198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9634007" y="2170638"/>
            <a:ext cx="1326178" cy="23550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0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ED2B6-A960-4C74-8CCF-90FEA17F9FCF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38100" y="144463"/>
            <a:ext cx="11234738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Социальное предпринимательство – что это такое? 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398844" y="1121665"/>
            <a:ext cx="62214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Сферы деятельности: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социальное обслуживание граждан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здравоохранение, реабилитация инвалидов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altLang="ru-RU" sz="2000" b="1" dirty="0" err="1">
                <a:solidFill>
                  <a:schemeClr val="tx2"/>
                </a:solidFill>
                <a:latin typeface="+mn-lt"/>
              </a:rPr>
              <a:t>физкультурно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 – оздоровительная деятельность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детские центры, кружки, секции, школы-студии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производство медицинских и протезно-ортопедических изделий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- ремесленничество</a:t>
            </a:r>
            <a:endParaRPr lang="ru-RU" altLang="ru-RU" sz="8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38975" y="1117600"/>
            <a:ext cx="47625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Calibri" pitchFamily="34" charset="0"/>
              </a:rPr>
              <a:t>Условия:</a:t>
            </a:r>
          </a:p>
          <a:p>
            <a:pPr>
              <a:spcAft>
                <a:spcPts val="0"/>
              </a:spcAft>
              <a:defRPr/>
            </a:pPr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обеспечение занятости социально – незащищенных групп граждан (не менее 50 % численности, 25 % ФОТ)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предоставление услуг социально – незащищенных группам граждан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572000" y="3444875"/>
            <a:ext cx="3094038" cy="4572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316538" y="1319213"/>
            <a:ext cx="1489075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81038" y="4032250"/>
            <a:ext cx="11333162" cy="197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Решение социальных проблем общества</a:t>
            </a:r>
          </a:p>
          <a:p>
            <a:pPr algn="ctr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Обеспечение </a:t>
            </a:r>
            <a:r>
              <a:rPr lang="ru-RU" sz="3600" b="1" kern="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самозанятости</a:t>
            </a: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и занятости граждан</a:t>
            </a:r>
          </a:p>
          <a:p>
            <a:pPr algn="ctr">
              <a:spcAft>
                <a:spcPts val="0"/>
              </a:spcAft>
              <a:defRPr/>
            </a:pPr>
            <a:endParaRPr lang="ru-RU" sz="1400" b="1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3600" b="1" u="sng" kern="0" dirty="0">
                <a:solidFill>
                  <a:schemeClr val="accent1">
                    <a:lumMod val="75000"/>
                  </a:schemeClr>
                </a:solidFill>
              </a:rPr>
              <a:t>Бизнес-решение социальной проблемы</a:t>
            </a:r>
            <a:endParaRPr lang="ru-RU" sz="3600" b="1" u="sng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3E912-1E14-492F-9F36-A1F5FA25B2C7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5059" name="TextBox 9"/>
          <p:cNvSpPr txBox="1">
            <a:spLocks noChangeArrowheads="1"/>
          </p:cNvSpPr>
          <p:nvPr/>
        </p:nvSpPr>
        <p:spPr bwMode="auto">
          <a:xfrm>
            <a:off x="11105356" y="-360161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356393" y="175576"/>
            <a:ext cx="11136313" cy="6213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Предложения </a:t>
            </a:r>
            <a:endParaRPr lang="en-US" altLang="ru-RU" sz="3600" b="1" dirty="0" smtClean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44979" y="1003276"/>
            <a:ext cx="7258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+mn-lt"/>
              </a:rPr>
              <a:t>Открытие ясельных групп в детских образовательных центрах и центрах времяпрепровождения детей</a:t>
            </a:r>
            <a:endParaRPr lang="ru-RU" altLang="ru-RU" sz="24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1155517" y="2169665"/>
            <a:ext cx="2952641" cy="1232561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Увеличение максимальной суммы субсидии до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3,0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млн. рублей</a:t>
            </a: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4545194" y="2164484"/>
            <a:ext cx="3071446" cy="1232561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Увеличение 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п</a:t>
            </a:r>
            <a:r>
              <a:rPr lang="ru-RU" b="1" smtClean="0">
                <a:solidFill>
                  <a:schemeClr val="tx2"/>
                </a:solidFill>
              </a:rPr>
              <a:t>еречня </a:t>
            </a:r>
            <a:r>
              <a:rPr lang="ru-RU" b="1" dirty="0" smtClean="0">
                <a:solidFill>
                  <a:schemeClr val="tx2"/>
                </a:solidFill>
              </a:rPr>
              <a:t>затрат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1354090" y="3689460"/>
            <a:ext cx="6097018" cy="644715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Расширение деятельности дошкольных организаций: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создание ясельных групп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42" y="1144836"/>
            <a:ext cx="4175685" cy="2597691"/>
          </a:xfrm>
          <a:prstGeom prst="rect">
            <a:avLst/>
          </a:prstGeom>
        </p:spPr>
      </p:pic>
      <p:sp>
        <p:nvSpPr>
          <p:cNvPr id="16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720187" y="4662695"/>
            <a:ext cx="5040923" cy="1219432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Решение социальных проблем: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 нехватки ясельных групп для детей до 3 лет;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 невозможность совмещения воспитания с трудовой деятельностью и обучением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6164284" y="4665867"/>
            <a:ext cx="1815927" cy="1216260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Создание новых рабочих мест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19" y="3626239"/>
            <a:ext cx="2945187" cy="2255888"/>
          </a:xfrm>
          <a:prstGeom prst="rect">
            <a:avLst/>
          </a:prstGeom>
        </p:spPr>
      </p:pic>
      <p:sp>
        <p:nvSpPr>
          <p:cNvPr id="20" name="Стрелка вниз 19"/>
          <p:cNvSpPr/>
          <p:nvPr/>
        </p:nvSpPr>
        <p:spPr>
          <a:xfrm>
            <a:off x="3121118" y="3166059"/>
            <a:ext cx="2447343" cy="44117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5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4B8EC-134E-48FE-AB84-1E505BBCF447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4915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49156" name="object 5"/>
          <p:cNvSpPr txBox="1">
            <a:spLocks noChangeArrowheads="1"/>
          </p:cNvSpPr>
          <p:nvPr/>
        </p:nvSpPr>
        <p:spPr bwMode="auto">
          <a:xfrm>
            <a:off x="700088" y="2592388"/>
            <a:ext cx="10929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4000" b="1">
                <a:solidFill>
                  <a:schemeClr val="tx2"/>
                </a:solidFill>
              </a:rPr>
              <a:t>Благодарю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16FB8E-BCCA-4B08-8D19-ECB479D217BB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26988" y="144463"/>
            <a:ext cx="11234737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Роль социального предпринимательства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71475" y="1106488"/>
            <a:ext cx="57102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+mn-lt"/>
              </a:rPr>
              <a:t>Переосмысление роли государственного сектора в экономике и усиление внимания к вопросам социальной ответственности </a:t>
            </a:r>
            <a:endParaRPr lang="ru-RU" altLang="ru-RU" sz="24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38850" y="1147763"/>
            <a:ext cx="6007100" cy="15525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i="1" dirty="0">
                <a:solidFill>
                  <a:schemeClr val="tx2"/>
                </a:solidFill>
                <a:cs typeface="Arial" charset="0"/>
              </a:rPr>
              <a:t>Рейтинг субъектов РФ по итогам реализации механизмов поддержки социально ориентированных некоммерческих организаций и социального предпринимательства (показатель утв. распоряжение Правительства РФ от 19.06.2017 № 1284-р)      </a:t>
            </a:r>
            <a:endParaRPr lang="ru-RU" i="1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54013" y="3533314"/>
            <a:ext cx="533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400" dirty="0" err="1">
                <a:solidFill>
                  <a:schemeClr val="tx2"/>
                </a:solidFill>
                <a:latin typeface="+mn-lt"/>
              </a:rPr>
              <a:t>Аутсорсинг</a:t>
            </a: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государственных программ социальной поддержки</a:t>
            </a:r>
          </a:p>
          <a:p>
            <a:pPr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400" dirty="0" err="1">
                <a:solidFill>
                  <a:schemeClr val="tx2"/>
                </a:solidFill>
                <a:latin typeface="+mn-lt"/>
              </a:rPr>
              <a:t>Персонализация</a:t>
            </a: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оказания социальных услуг</a:t>
            </a:r>
          </a:p>
          <a:p>
            <a:pPr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Социально ориентированное инвестирование  </a:t>
            </a:r>
            <a:endParaRPr lang="ru-RU" altLang="ru-RU" sz="24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84321" y="3455527"/>
            <a:ext cx="6740980" cy="25939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Сочетание 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</a:rPr>
              <a:t>социальной 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направленности 	и предпринимательских 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</a:rPr>
              <a:t>подходов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	Новаторская 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</a:rPr>
              <a:t>предпринимательская 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	деятельность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</a:rPr>
              <a:t>, в рамках 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которой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	решаются 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</a:rPr>
              <a:t>или смягчаются 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</a:rPr>
              <a:t>социальные 	проблемы </a:t>
            </a:r>
            <a:endParaRPr lang="ru-RU" sz="24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572000" y="2906051"/>
            <a:ext cx="3094038" cy="4572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E47B7-C034-41BB-983A-86207896B3E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6627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26988" y="144463"/>
            <a:ext cx="11234737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Результаты поддержки социального предпринимательства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304800" y="1706563"/>
            <a:ext cx="1156176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3200" b="1" dirty="0" smtClean="0">
                <a:solidFill>
                  <a:schemeClr val="tx2"/>
                </a:solidFill>
                <a:latin typeface="+mn-lt"/>
              </a:rPr>
              <a:t>	Снижение </a:t>
            </a: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затрат бюджета на отрасль 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(пример: детские 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	центры 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компенсируют недостаток мест в детских 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	садах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>
              <a:defRPr/>
            </a:pPr>
            <a:endParaRPr lang="ru-RU" altLang="ru-RU" sz="1400" b="1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  </a:t>
            </a:r>
            <a:r>
              <a:rPr lang="ru-RU" altLang="ru-RU" sz="3200" b="1" dirty="0" smtClean="0">
                <a:solidFill>
                  <a:schemeClr val="tx2"/>
                </a:solidFill>
                <a:latin typeface="+mn-lt"/>
              </a:rPr>
              <a:t>	Развитие </a:t>
            </a: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конкуренции в отрасли, создание условий  для </a:t>
            </a:r>
            <a:r>
              <a:rPr lang="ru-RU" altLang="ru-RU" sz="3200" b="1" dirty="0" smtClean="0">
                <a:solidFill>
                  <a:schemeClr val="tx2"/>
                </a:solidFill>
                <a:latin typeface="+mn-lt"/>
              </a:rPr>
              <a:t>	предложения </a:t>
            </a: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разнообразных более качественных услуг  </a:t>
            </a:r>
            <a:r>
              <a:rPr lang="ru-RU" altLang="ru-RU" sz="3200" b="1" dirty="0" smtClean="0">
                <a:solidFill>
                  <a:schemeClr val="tx2"/>
                </a:solidFill>
                <a:latin typeface="+mn-lt"/>
              </a:rPr>
              <a:t>	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пример: создание частных клиник в сфере 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ЭКО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	перинатальных 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центров и т.п.)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B3175-AEE4-427A-94C8-319E4E982ED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26988" y="144463"/>
            <a:ext cx="11234737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Зачем нужна поддержка социального предпринимательства?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15200" y="1690688"/>
            <a:ext cx="42863" cy="451802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38113" y="984250"/>
            <a:ext cx="1188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Социальное предпринимательство – </a:t>
            </a:r>
            <a:r>
              <a:rPr lang="ru-RU" altLang="ru-RU" sz="3200" b="1" dirty="0" err="1">
                <a:solidFill>
                  <a:schemeClr val="tx2"/>
                </a:solidFill>
                <a:latin typeface="+mn-lt"/>
              </a:rPr>
              <a:t>низкодоходный</a:t>
            </a: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 бизнес</a:t>
            </a:r>
            <a:endParaRPr lang="ru-RU" altLang="ru-RU" sz="800" i="1" dirty="0">
              <a:solidFill>
                <a:schemeClr val="tx2"/>
              </a:solidFill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7453313" y="1579563"/>
            <a:ext cx="46037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chemeClr val="tx2"/>
                </a:solidFill>
                <a:latin typeface="Calibri" pitchFamily="34" charset="0"/>
              </a:rPr>
              <a:t>Виды компенсируемых затрат:</a:t>
            </a:r>
          </a:p>
          <a:p>
            <a:pPr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аренда и выкуп помещения</a:t>
            </a:r>
          </a:p>
          <a:p>
            <a:pPr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оплата коммунальных услуг</a:t>
            </a:r>
          </a:p>
          <a:p>
            <a:pPr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текущий и капитальный ремонт</a:t>
            </a:r>
          </a:p>
          <a:p>
            <a:pPr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приобретением основных средств</a:t>
            </a:r>
          </a:p>
          <a:p>
            <a:pPr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приобретением сырья и инструментов (ремесленничество);</a:t>
            </a:r>
          </a:p>
          <a:p>
            <a:pPr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участием в </a:t>
            </a:r>
            <a:r>
              <a:rPr lang="ru-RU" altLang="ru-RU" sz="2000" dirty="0" err="1">
                <a:solidFill>
                  <a:schemeClr val="tx2"/>
                </a:solidFill>
                <a:latin typeface="Calibri" pitchFamily="34" charset="0"/>
              </a:rPr>
              <a:t>выставочно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-ярмарочных мероприятиях (ремесленничеством)</a:t>
            </a:r>
          </a:p>
          <a:p>
            <a:pPr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повышение квалификации (детские центры)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59675" y="5337175"/>
            <a:ext cx="4316413" cy="6810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b="1" i="1" kern="0" dirty="0">
                <a:solidFill>
                  <a:schemeClr val="tx2">
                    <a:lumMod val="50000"/>
                  </a:schemeClr>
                </a:solidFill>
                <a:cs typeface="Arial"/>
              </a:rPr>
              <a:t> </a:t>
            </a:r>
            <a:r>
              <a:rPr lang="ru-RU" altLang="ru-RU" sz="2400" b="1" i="1" dirty="0">
                <a:solidFill>
                  <a:schemeClr val="tx2"/>
                </a:solidFill>
                <a:cs typeface="Arial" charset="0"/>
              </a:rPr>
              <a:t>до 1,5 </a:t>
            </a:r>
            <a:r>
              <a:rPr lang="ru-RU" altLang="ru-RU" sz="2400" b="1" i="1" dirty="0" err="1">
                <a:solidFill>
                  <a:schemeClr val="tx2"/>
                </a:solidFill>
                <a:cs typeface="Arial" charset="0"/>
              </a:rPr>
              <a:t>млн</a:t>
            </a:r>
            <a:r>
              <a:rPr lang="ru-RU" altLang="ru-RU" sz="2400" b="1" i="1" dirty="0">
                <a:solidFill>
                  <a:schemeClr val="tx2"/>
                </a:solidFill>
                <a:cs typeface="Arial" charset="0"/>
              </a:rPr>
              <a:t> руб.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2400" b="1" i="1" dirty="0">
                <a:solidFill>
                  <a:schemeClr val="tx2"/>
                </a:solidFill>
                <a:cs typeface="Arial" charset="0"/>
              </a:rPr>
              <a:t> не более 85 % затрат</a:t>
            </a:r>
          </a:p>
          <a:p>
            <a:pPr>
              <a:defRPr/>
            </a:pPr>
            <a:r>
              <a:rPr lang="ru-RU" altLang="ru-RU" sz="2400" b="1" i="1" dirty="0">
                <a:solidFill>
                  <a:schemeClr val="tx2"/>
                </a:solidFill>
                <a:cs typeface="Arial" charset="0"/>
              </a:rPr>
              <a:t>    </a:t>
            </a:r>
            <a:r>
              <a:rPr lang="ru-RU" altLang="ru-RU" sz="2400" i="1" dirty="0">
                <a:solidFill>
                  <a:schemeClr val="tx2"/>
                </a:solidFill>
                <a:cs typeface="Arial" charset="0"/>
              </a:rPr>
              <a:t>(2014 – 2017 </a:t>
            </a:r>
            <a:r>
              <a:rPr lang="ru-RU" altLang="ru-RU" sz="2400" i="1" dirty="0" err="1">
                <a:solidFill>
                  <a:schemeClr val="tx2"/>
                </a:solidFill>
                <a:cs typeface="Arial" charset="0"/>
              </a:rPr>
              <a:t>гг</a:t>
            </a:r>
            <a:r>
              <a:rPr lang="ru-RU" altLang="ru-RU" sz="2400" i="1" dirty="0">
                <a:solidFill>
                  <a:schemeClr val="tx2"/>
                </a:solidFill>
                <a:cs typeface="Arial" charset="0"/>
              </a:rPr>
              <a:t>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088" y="3943350"/>
            <a:ext cx="707072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Цель поддержки:</a:t>
            </a:r>
          </a:p>
          <a:p>
            <a:pPr>
              <a:defRPr/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повышение социальной эффективности (расширение деятельности)</a:t>
            </a:r>
          </a:p>
          <a:p>
            <a:pPr>
              <a:defRPr/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стимулирование субъектов МСП к решению задач социальной сферы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44475" y="1487488"/>
            <a:ext cx="6889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altLang="ru-RU" sz="800" b="1" dirty="0">
              <a:solidFill>
                <a:schemeClr val="tx2"/>
              </a:solidFill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30 % предпринимателей: среднемесячный доход до 50,0 </a:t>
            </a:r>
            <a:r>
              <a:rPr lang="ru-RU" altLang="ru-RU" sz="2400" dirty="0" err="1">
                <a:solidFill>
                  <a:schemeClr val="tx2"/>
                </a:solidFill>
                <a:latin typeface="+mn-lt"/>
              </a:rPr>
              <a:t>тыс</a:t>
            </a: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руб. </a:t>
            </a:r>
          </a:p>
          <a:p>
            <a:pPr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35 % предпринимателей: среднемесячный доход 50,0 – 100,0 </a:t>
            </a:r>
            <a:r>
              <a:rPr lang="ru-RU" altLang="ru-RU" sz="2400" dirty="0" err="1">
                <a:solidFill>
                  <a:schemeClr val="tx2"/>
                </a:solidFill>
                <a:latin typeface="+mn-lt"/>
              </a:rPr>
              <a:t>тыс</a:t>
            </a: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руб.</a:t>
            </a:r>
          </a:p>
          <a:p>
            <a:pPr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(фактическая </a:t>
            </a:r>
            <a:r>
              <a:rPr lang="ru-RU" altLang="ru-RU" sz="2400" dirty="0" err="1">
                <a:solidFill>
                  <a:schemeClr val="tx2"/>
                </a:solidFill>
                <a:latin typeface="+mn-lt"/>
              </a:rPr>
              <a:t>самозанятость</a:t>
            </a: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, отсутствие источников для развития)</a:t>
            </a:r>
          </a:p>
          <a:p>
            <a:pPr>
              <a:defRPr/>
            </a:pPr>
            <a:endParaRPr lang="ru-RU" altLang="ru-RU" sz="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C3242-3A22-4E99-97E3-A4E17A19BD5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26988" y="144463"/>
            <a:ext cx="11234737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Приоритетность поддержки социального предпринимательства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30188" y="1221391"/>
            <a:ext cx="117284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altLang="ru-RU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400" b="1" dirty="0">
                <a:solidFill>
                  <a:schemeClr val="tx2"/>
                </a:solidFill>
                <a:latin typeface="+mn-lt"/>
              </a:rPr>
              <a:t>Стратегия развития малого и среднего предпринимательства на период до 2030 года (распоряжение Правительства РФ от 02.06.2016 № 1083-Р) </a:t>
            </a:r>
          </a:p>
          <a:p>
            <a:pPr>
              <a:defRPr/>
            </a:pPr>
            <a:endParaRPr lang="ru-RU" altLang="ru-RU" sz="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188" y="2485596"/>
            <a:ext cx="116078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«В рамках реализации Стратегии будут реализованы дополнительные меры поддержки малых и средних предприятий в области социального предпринимательства, в том числе создание и развитие специализированных организаций инфраструктуры поддержки в субъектах РФ, </a:t>
            </a: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предоставление субсидий </a:t>
            </a:r>
            <a:r>
              <a:rPr lang="ru-RU" sz="2000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 реализацию проектов в области социального предпринимательства, меры по популяризации такой деятельности.»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57950" y="4284853"/>
            <a:ext cx="11728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+mn-lt"/>
              </a:rPr>
              <a:t>План мероприятия («дорожная карта») «Поддержка доступа негосударственных организаций к предоставлению услуг в социальное сфере» (распоряжение Правительства РФ от 08.06.2016 № 1144-Р) </a:t>
            </a:r>
          </a:p>
          <a:p>
            <a:pPr>
              <a:defRPr/>
            </a:pPr>
            <a:endParaRPr lang="ru-RU" altLang="ru-RU" sz="24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C3242-3A22-4E99-97E3-A4E17A19BD5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26988" y="144463"/>
            <a:ext cx="11234737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Приоритетность поддержки социального предпринимательства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5476" y="1042988"/>
            <a:ext cx="10942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Правительством РФ разработан проект Федерального закона «О внесении изменений 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</a:t>
            </a:r>
            <a:r>
              <a:rPr lang="ru-RU" sz="24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Федеральный закон от 24.07.2007 № 209-ФЗ «О развитии малого и среднего предпринимательства в Российской Федерации</a:t>
            </a:r>
            <a:r>
              <a:rPr lang="ru-RU" sz="24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»:</a:t>
            </a:r>
            <a:endParaRPr lang="ru-RU" sz="2400" b="1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5168" y="2411720"/>
            <a:ext cx="648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. </a:t>
            </a:r>
            <a:endParaRPr lang="ru-RU" sz="2000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6938" y="2247400"/>
            <a:ext cx="5131500" cy="11288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5" algn="ctr">
              <a:buFont typeface="Wingdings" pitchFamily="2" charset="2"/>
              <a:buChar char="ü"/>
              <a:defRPr/>
            </a:pPr>
            <a:endParaRPr lang="ru-RU" sz="28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200" kern="0" dirty="0" smtClean="0">
                <a:solidFill>
                  <a:schemeClr val="accent1">
                    <a:lumMod val="75000"/>
                  </a:schemeClr>
                </a:solidFill>
              </a:rPr>
              <a:t>законодательное </a:t>
            </a:r>
            <a:r>
              <a:rPr lang="ru-RU" sz="2200" kern="0" dirty="0">
                <a:solidFill>
                  <a:schemeClr val="accent1">
                    <a:lumMod val="75000"/>
                  </a:schemeClr>
                </a:solidFill>
              </a:rPr>
              <a:t>закрепление понятия «социальное предпринимательство»</a:t>
            </a:r>
          </a:p>
          <a:p>
            <a:pPr algn="ctr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6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  <a:defRPr/>
            </a:pPr>
            <a:endParaRPr lang="ru-RU" sz="26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80239" y="2260524"/>
            <a:ext cx="5541073" cy="11026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200" kern="0" dirty="0" smtClean="0">
                <a:solidFill>
                  <a:schemeClr val="accent1">
                    <a:lumMod val="75000"/>
                  </a:schemeClr>
                </a:solidFill>
              </a:rPr>
              <a:t>введение </a:t>
            </a:r>
            <a:r>
              <a:rPr lang="ru-RU" sz="2200" kern="0" dirty="0">
                <a:solidFill>
                  <a:schemeClr val="accent1">
                    <a:lumMod val="75000"/>
                  </a:schemeClr>
                </a:solidFill>
              </a:rPr>
              <a:t>перечня мероприятий поддержки, ориентированных на социальных предпринимателей</a:t>
            </a:r>
            <a:r>
              <a:rPr lang="ru-RU" sz="2200" b="1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2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98305" y="3983925"/>
            <a:ext cx="53687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</a:rPr>
              <a:t>Обеспечение занятости инвалидов, матерей, имеющих детей в возрасте до 3 –х лет, </a:t>
            </a:r>
          </a:p>
          <a:p>
            <a:pPr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</a:rPr>
              <a:t>выпускников детских домов и иных лиц, находящихся в трудной жизненной ситуации, </a:t>
            </a:r>
          </a:p>
          <a:p>
            <a:pPr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</a:rPr>
              <a:t>а также предоставление услуг таким гражданам</a:t>
            </a: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6067071" y="3939183"/>
            <a:ext cx="55643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</a:rPr>
              <a:t>создание Центров инноваций социальной сферы </a:t>
            </a:r>
          </a:p>
          <a:p>
            <a:pPr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+mn-lt"/>
              </a:rPr>
              <a:t>и иных организаций инфраструктуры поддержки субъектов МСП</a:t>
            </a:r>
            <a:endParaRPr lang="ru-RU" altLang="ru-RU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altLang="ru-RU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altLang="ru-RU" dirty="0" smtClean="0">
                <a:solidFill>
                  <a:schemeClr val="tx2"/>
                </a:solidFill>
                <a:latin typeface="+mn-lt"/>
              </a:rPr>
              <a:t>финансовая, имущественная, консультационная, информационная поддержка, обучение</a:t>
            </a:r>
            <a:endParaRPr lang="ru-RU" altLang="ru-RU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altLang="ru-RU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altLang="ru-RU" dirty="0" smtClean="0">
                <a:solidFill>
                  <a:schemeClr val="tx2"/>
                </a:solidFill>
                <a:latin typeface="+mn-lt"/>
              </a:rPr>
              <a:t>реализация иных мероприятий в целях развития социального предпринимательства</a:t>
            </a:r>
            <a:endParaRPr lang="ru-RU" altLang="ru-RU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694432" y="3466962"/>
            <a:ext cx="888169" cy="5118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589144" y="3427383"/>
            <a:ext cx="888169" cy="5118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5FCA5-C90D-453D-A9EA-0036E4F0A267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372268" y="124678"/>
            <a:ext cx="11137900" cy="61521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Поддержка в Московской области </a:t>
            </a:r>
          </a:p>
          <a:p>
            <a:pPr algn="ctr">
              <a:lnSpc>
                <a:spcPct val="100000"/>
              </a:lnSpc>
              <a:defRPr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(ГП «Предпринимательство  Подмосковья», подпрограмма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III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«Развитие малого и среднего предпринимательства в МО»)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14664"/>
              </p:ext>
            </p:extLst>
          </p:nvPr>
        </p:nvGraphicFramePr>
        <p:xfrm>
          <a:off x="327024" y="1430459"/>
          <a:ext cx="11507787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843"/>
                <a:gridCol w="1854286"/>
                <a:gridCol w="1735015"/>
                <a:gridCol w="1746740"/>
                <a:gridCol w="1670903"/>
              </a:tblGrid>
              <a:tr h="396338">
                <a:tc>
                  <a:txBody>
                    <a:bodyPr/>
                    <a:lstStyle/>
                    <a:p>
                      <a:pPr algn="l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Год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2014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2015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2016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Количество субъектов МСП, ед.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88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101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112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61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Общий размер субсидий, тыс. руб.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70 840, 3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102 459,1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96 000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60 000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187131"/>
              </p:ext>
            </p:extLst>
          </p:nvPr>
        </p:nvGraphicFramePr>
        <p:xfrm>
          <a:off x="372268" y="3617669"/>
          <a:ext cx="11507788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570"/>
                <a:gridCol w="1879665"/>
                <a:gridCol w="1735015"/>
                <a:gridCol w="1688124"/>
                <a:gridCol w="1686414"/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Кол-во новых</a:t>
                      </a:r>
                      <a:r>
                        <a:rPr lang="ru-RU" altLang="ru-RU" sz="2000" b="1" kern="12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рабочих мест</a:t>
                      </a: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, ед.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368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424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488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320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Кол-во сохраненных</a:t>
                      </a:r>
                      <a:r>
                        <a:rPr lang="ru-RU" altLang="ru-RU" sz="2000" b="1" kern="12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рабочих мест</a:t>
                      </a: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, ед.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980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1130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1300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710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346">
                <a:tc gridSpan="5"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Среднее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</a:rPr>
                        <a:t> у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величение выручки и заработной платы +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</a:rPr>
                        <a:t> / -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 20,0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% 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4533898" y="2876612"/>
            <a:ext cx="3094038" cy="4572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014F1-57ED-4F39-AAA6-DE2F8681153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7107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187325" y="144463"/>
            <a:ext cx="11136313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6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Эффективность поддержки </a:t>
            </a:r>
          </a:p>
          <a:p>
            <a:pPr algn="ctr">
              <a:defRPr/>
            </a:pPr>
            <a:r>
              <a:rPr lang="ru-RU" altLang="ru-RU" sz="2600" b="1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социального предпринимательства</a:t>
            </a:r>
            <a:endParaRPr lang="en-US" altLang="ru-RU" sz="2600" b="1" dirty="0" smtClean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92438527"/>
              </p:ext>
            </p:extLst>
          </p:nvPr>
        </p:nvGraphicFramePr>
        <p:xfrm>
          <a:off x="575734" y="1187451"/>
          <a:ext cx="10574866" cy="504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94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6574</TotalTime>
  <Words>1550</Words>
  <Application>Microsoft Office PowerPoint</Application>
  <PresentationFormat>Произвольный</PresentationFormat>
  <Paragraphs>292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Дошкольное образование в Московской области *</vt:lpstr>
      <vt:lpstr>Образовательные организации дополнительного образования и сопровождение детей с ограниченными возможностями здоровья в Московской области*</vt:lpstr>
      <vt:lpstr>Медицинские услуги в Московской области*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Взаимодействие Московской области и     фонда региональных социальных программ «Наше будущее»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KudriavcevaNA</cp:lastModifiedBy>
  <cp:revision>396</cp:revision>
  <cp:lastPrinted>2018-02-27T08:41:27Z</cp:lastPrinted>
  <dcterms:created xsi:type="dcterms:W3CDTF">2017-01-22T11:13:07Z</dcterms:created>
  <dcterms:modified xsi:type="dcterms:W3CDTF">2018-03-12T15:04:16Z</dcterms:modified>
</cp:coreProperties>
</file>